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60" r:id="rId3"/>
    <p:sldId id="365" r:id="rId4"/>
    <p:sldId id="372" r:id="rId5"/>
    <p:sldId id="366" r:id="rId6"/>
    <p:sldId id="367" r:id="rId7"/>
    <p:sldId id="368" r:id="rId8"/>
    <p:sldId id="375" r:id="rId9"/>
    <p:sldId id="377" r:id="rId10"/>
    <p:sldId id="373" r:id="rId11"/>
    <p:sldId id="378" r:id="rId12"/>
    <p:sldId id="320" r:id="rId13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0D4"/>
    <a:srgbClr val="67B9CF"/>
    <a:srgbClr val="FFA3A3"/>
    <a:srgbClr val="FF5050"/>
    <a:srgbClr val="B4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590" autoAdjust="0"/>
  </p:normalViewPr>
  <p:slideViewPr>
    <p:cSldViewPr>
      <p:cViewPr>
        <p:scale>
          <a:sx n="66" d="100"/>
          <a:sy n="66" d="100"/>
        </p:scale>
        <p:origin x="-14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s-AR" sz="1200" dirty="0" smtClean="0">
                <a:solidFill>
                  <a:schemeClr val="tx1"/>
                </a:solidFill>
              </a:rPr>
              <a:t>Proporción</a:t>
            </a:r>
            <a:r>
              <a:rPr lang="es-AR" sz="1200" baseline="0" dirty="0" smtClean="0">
                <a:solidFill>
                  <a:schemeClr val="tx1"/>
                </a:solidFill>
              </a:rPr>
              <a:t> de subsidiados en el total de proyectos acreditados</a:t>
            </a:r>
            <a:endParaRPr lang="es-AR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0290494069418387E-2"/>
          <c:y val="3.4164686999761586E-2"/>
        </c:manualLayout>
      </c:layout>
      <c:overlay val="0"/>
    </c:title>
    <c:autoTitleDeleted val="0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59055118110235E-2"/>
          <c:y val="0.15064377369495482"/>
          <c:w val="0.86571631671041105"/>
          <c:h val="0.81433763487897348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explosion val="14"/>
          </c:dPt>
          <c:dPt>
            <c:idx val="1"/>
            <c:bubble3D val="0"/>
            <c:explosion val="9"/>
          </c:dPt>
          <c:dPt>
            <c:idx val="2"/>
            <c:bubble3D val="0"/>
          </c:dPt>
          <c:dLbls>
            <c:delete val="1"/>
          </c:dLbls>
          <c:cat>
            <c:strRef>
              <c:f>Hoja2!$B$73:$B$74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Hoja2!$C$73:$C$74</c:f>
              <c:numCache>
                <c:formatCode>General</c:formatCode>
                <c:ptCount val="2"/>
                <c:pt idx="0">
                  <c:v>977</c:v>
                </c:pt>
                <c:pt idx="1">
                  <c:v>1243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becas!$B$37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explosion val="12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becas!$A$38:$A$39</c:f>
              <c:strCache>
                <c:ptCount val="2"/>
                <c:pt idx="0">
                  <c:v>BECA DOCTORAL</c:v>
                </c:pt>
                <c:pt idx="1">
                  <c:v>BECA POSTDOCTORAL</c:v>
                </c:pt>
              </c:strCache>
            </c:strRef>
          </c:cat>
          <c:val>
            <c:numRef>
              <c:f>becas!$B$38:$B$39</c:f>
              <c:numCache>
                <c:formatCode>General</c:formatCode>
                <c:ptCount val="2"/>
                <c:pt idx="0">
                  <c:v>270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67476066858334"/>
          <c:y val="0.30675730066128215"/>
          <c:w val="0.33333324456384533"/>
          <c:h val="0.3864853986774356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38100" h="101600"/>
      <a:bevelB w="19050"/>
    </a:sp3d>
  </c:spPr>
  <c:txPr>
    <a:bodyPr/>
    <a:lstStyle/>
    <a:p>
      <a:pPr>
        <a:defRPr sz="1200"/>
      </a:pPr>
      <a:endParaRPr lang="es-A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0.54649</cdr:x>
      <cdr:y>0.43499</cdr:y>
    </cdr:from>
    <cdr:to>
      <cdr:x>0.80881</cdr:x>
      <cdr:y>0.63499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00200" y="939678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dirty="0" smtClean="0">
              <a:solidFill>
                <a:schemeClr val="bg1"/>
              </a:solidFill>
            </a:rPr>
            <a:t>44%</a:t>
          </a:r>
        </a:p>
        <a:p xmlns:a="http://schemas.openxmlformats.org/drawingml/2006/main">
          <a:pPr algn="ctr"/>
          <a:r>
            <a:rPr lang="es-ES" sz="1100" dirty="0" smtClean="0">
              <a:solidFill>
                <a:schemeClr val="bg1"/>
              </a:solidFill>
            </a:rPr>
            <a:t>subsidiado</a:t>
          </a:r>
          <a:endParaRPr lang="es-AR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0.1093</cdr:x>
      <cdr:y>0.36832</cdr:y>
    </cdr:from>
    <cdr:to>
      <cdr:x>0.43719</cdr:x>
      <cdr:y>0.56832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360040" y="795662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 smtClean="0">
              <a:solidFill>
                <a:schemeClr val="bg1"/>
              </a:solidFill>
            </a:rPr>
            <a:t>56% </a:t>
          </a:r>
        </a:p>
        <a:p xmlns:a="http://schemas.openxmlformats.org/drawingml/2006/main">
          <a:pPr algn="ctr"/>
          <a:r>
            <a:rPr lang="es-ES" sz="1100" dirty="0" smtClean="0">
              <a:solidFill>
                <a:schemeClr val="bg1"/>
              </a:solidFill>
            </a:rPr>
            <a:t>No subsidiado</a:t>
          </a:r>
          <a:endParaRPr lang="es-AR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52CB-0101-457E-B923-CFECC6959EBA}" type="datetimeFigureOut">
              <a:rPr lang="es-AR" smtClean="0"/>
              <a:t>23/05/2014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B1C0-F61E-4E69-8C0A-8BD893BFF0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84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34D2-C48C-4E53-A2CC-9870F726FC3D}" type="datetimeFigureOut">
              <a:rPr lang="es-AR" smtClean="0"/>
              <a:t>23/05/2014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CD69-2349-4556-BF12-5023E5008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3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D69-2349-4556-BF12-5023E500859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102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A6E9-16DB-42C5-91CF-4E55C878A4A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6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EA9E7-9655-4D8D-A1E9-6BA246312D5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64ED-D710-4A0F-82F6-FD5E631E19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55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FEEC-76B5-4855-94DC-E25986DCA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71BB-7498-427E-B883-C233D5717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0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AC29-15F8-46B6-9984-B2392D7E6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3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763F-FD4C-4FCB-9313-4A63508E9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DA253-2EBD-45BA-A0E6-98659A27D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60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0773-06FE-4FDE-A47F-DFE55DA105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D4A77-D280-4A2D-927D-E536956E2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9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1323-4520-4FAB-BDC1-45C27B671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6EFA-9AD5-47A5-BB25-C6A33C817D8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21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C59C-B963-4A54-A2DA-DD451ECF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C09A-F694-4C07-A883-38D73655D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F263-39C1-4302-B85D-8E1EEEE4B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B04A-E8E9-492B-8558-26D993651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33AE-2BE3-4BE0-B989-BC5D749BB8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6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CD60-8091-439E-BDBB-8E34974717C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7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F9D9-40C1-49C3-9B17-B97783FBC65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18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9B96-EC9A-4158-A44E-F069212AAE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38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2ECE-1AFD-43A8-8AEF-807DC3C1111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8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BAA3-067A-49A0-A1E3-C4F8FA36A9B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1AC4-981D-4304-B328-45D26BB75F7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46E2D7-C988-40B2-A940-1479A40DB88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F6C00B-FB45-4DC6-A6BE-0B381D7A3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hMWFhQVFR8aGBgYFyAgHxwcIBweHB0hIyEfIC0iHx0pGxwgLTEiJSorLzA1Gx8zODMuNygtLisBCgoKDQ0OGhAQGzQjHyQrLDAyNy03Nzc3NzQzNzA0LDcvNzc3Nzg3MTc3LCw0LzQsLy4tMDc3Nyw3NywsNywrLv/AABEIAFUAdAMBIgACEQEDEQH/xAAbAAABBQEBAAAAAAAAAAAAAAAFAAIDBAYBB//EAEAQAAICAAQEBAMGAgUNAAAAAAECAxEABBIhBTFBUQYTImFxgZEUIzJCobFSYjM0csHwBxUkNXOCkqKzwtHh8f/EABoBAQACAwEAAAAAAAAAAAAAAAACAwQFBgH/xAAoEQACAQQBAQgDAQAAAAAAAAAAAQIDBBEhMfASEzJRYYGRsQXB4UH/2gAMAwEAAhEDEQA/AN5xvijx8VhgbMNHBLlnkI9IplYAUSLAo8vbB7w/OHEjJmTPH5mlSQPSVFMLAGoX7d8Ds7waduJRZtRH5cUDRaS5DHWwYt+GhVcuvfGlVALoAWbNDme/xwBmPEXGJPtuWyMBCPMjSySkWUiXalB21sdrOw50eWF4wlmymWfNQyM3kDXJHJ6lkQEahfNWq6I29jizx/gDSzwZqBgmYy9gah6ZI2/EjVuO4YXR6HliPxDwyfOwnLOFghkoTMH1MVuyi7AC6rUeXbAB3I5oSxpIv4XQMPgReMXxXj+ZymemYgz5FI42lAA8yHWXGtQB6o107g7gEnpjb5eEIqoopVAAHYAUMCcnkZRnJ5mVPKljRBTEt6NW5Gmt9XfasAVY895mdy5hnLZeXLPKAukqxVowpurqmNi8EPE/FxlMpNmGXUIoy2nueg+ZrArhHg9ctnWnhciF42HkflR2ZWYp2VtO4779cHOMcNTMwSwSi0lQo1c6Pb3wAN4FlJpMukmZnfzZFDkR+lU1Cwqit6G1td0TtdYK8NhkSJVlk8x1FF6rVuaJA2uqusCuDQZvLwrC6pP5a6UlD6CyjZdakGmqrIJvnQ5YK8NWURr55Uy7ltH4dySAL7ChfWrwBm/E+enyc8eZaRnyJOidKH3WrZZLqygOxHS76YL8Hd5WacuwhehFGarSPz8r9XMC+VdTiLxnwyXNZObLxaA0yFCzsQFB67A38NsEOExOsMaSBQ6oFOlrGwAuyBgBnEsnJI0eidokUkuEAt9qUWQaANk9eWMvwCSfMT8RhOalXyJhHEyhLAMYaza+o2euNscZnwvwaeDM5yWUR6c1KJBpckrShaNqL5c8AaHKqwRA7BnCgMwFW1bmulnHcSYWABU2VjKP98wHmFmbVyJta7bE7e4GOy5WO5SZmFRlX9WygqBqPZqF374vfZEphpFMbI6E3f7479mW2OndxTe+1ftgAccvGPKPnt+P0+rZjqDUPpXwJGLGY8surmSvLYpQbbWa2Pc1098WEyqAKAoAQ2oHQ78vqcI5RP4R+PX/AL3f44AHPk0AAOYf7ubV+IXqNHQe4N3Xvi5lowsj/eFmcBtBPIcrA5gVQ+XfEr5ZDdqN2DH+0AAD8aAx37MurXpGqq1da7fDAFKXKgARmZlLOXWiA16tVe4BPLsK5YnzwW4y7laYgD+IlStfrfyxYeIEqSLKm1PaxR/Q4UkQatQuiCPYjkcADY8pGq6fOb7p7YltxagaT/KR058t8KTLJZUzEGVxIoujtWw7i6+uLxysZ1+kHXWr3oUP0A+mE2XRipIBK/hJ3I/94ApyRREynza9Ss1N+HSRfysG/nhSZVBrQzMDMbAsBhZJ2PPmaHwAxb+wx+r0D13q97Nn9ThxyiWDpFqAAfhuPocAU2hQiQmYn0aGbbY1psHkDfP3x37GpkapWLaSpW+VqB+wBr3J64sjJRjUNIpzbe+9/ub+eH/Z1tjW7fi99q/bAEfDUVYxocyLzDE3Y+PXCxNBCqCkAUXdD354WAGZvNpEuqRgq9z+w7n2GMtxXxuqEiNLP83/AIHL4Eg+2A3FszJJA2bJJLymNO0UYsbdmYjdsZvIwB5EQsFDsBqPIX1xs6FpDGZ7wa2tdTziOshjN+L8y/J9I9hirBns3O4RJJWZugYj/wCD3x3jHh6fLk60JTo67j59vngp4A4pFFI6yEKZKCueW3QnpeMl93Gm5U4pmOu3Koo1G0F+GeDH2bMZh7/hRv8AuN/pgyuUy8Y2Oph0eQkn/iOC7E16a+eBfE8tY9bsxPJVUb/31jnb+8uFBuH8+/0zdW9vSTx118Ef+fFGnShrqO3wxxePbtabfl3/AHwPn4e6JrYULquuOTcPdVDkbHn7fHHKSv8A8mm28rCy9f5xs2io24Sgmil2aP1nooIr52MV+IeFFcXHLLGf7Wofrv8AQ4ki4QVNlRIp7Eg/LBfL5dVHpBHsSf7zjofxt1fYxVWGuvLD9n8GBcUaD8J5zxXL57JUTM5Qmg4YkfAg8jiLLeMs0vNw4/mUY9A8Q5qFIH+0EaGFaerHoB748ihhZ20opZjyAFnHUW7jWg3OKNJcKVGSUJM3vDfHQahKgB9jX77frjT5DiUU39G4JHNTsw+IO+PLeK8Bky8SPKQGkahHzIFXZ6fL3xf8G5Vp3dNTDQmpZFO8bXtR7He1OxrFVW2ouDnF6LKVzVUlCS2enYWMrw/xWEDR5raaNyjFRs1cj88LGE7eonwZir02uSVeHtlnkAjM2UmJLIBZjJ5+n8ynsNxWBmc8FRSjXlZaB/K24Ht/EPnjZZzNJFG8kjBURSzMeQAFk/TDchmo5Y0liIZJFDKw6g7jEo3M47XPXJ47eD0+DJZJuJZUaWi+0RDswJA9jz+oOJnnyM39YyrRMeeqNh/zKK+uNPn89HChkldUQc2Y/Qe5PQDc4ozeIYVUNIJURmVQ7QyAWxAW/TagkjdgB3wdfLzjD9NHioYWM5XrsZwnJQoP9HnbT/D5gdfo1kfIjBnEM2hAWK7AWaWz9ALPywJy/i7KPF5yO7Rb+sQS6fSSG30dCDfwxTOXaeS6MeysBqRAwoix/g4cRiDNZtI4zKxOhV1EqpY13pQSfkMRcM4pFmIVmgkEkTCwy73XPbnd9OeIYXJIsvYHpAvoCaGB2Zy+afZZo4h/KhZvqxr9MT8L4rFmFZoWZlVipJRl9SmmHqAsgijWG5zjEUcgiLFpWFiNFLNXchQaX3NDE4y7PBGUcgDMeHMqra83mHkb+d6/Rd/kMOXi6RjRkMm7nv5ZVfqRZwcyXFIpZGjAZZUUMyvGymjYBBIphY6E4ZxDj8EMscMrsJJdo1EbnVXOiqkbdd9sXd/nxb99fBV3OPDr7MqPC2azUnmZtwnsKJA7ADYfU40GqHJR+VAheQ8kXdmbux6D3NDB0jA/L57LidssjKJxGJGQDfSTQPvuMJXDnqXHkuBGgobjz5sDcL8JgqXzXqmkYu1HYX0wsanCxF16jecklQppYwZzj+YaWdMukTSolS5gKVHX7pDqYA6mBYjsgvZsCPBUzZPMy8PkRo4nubJhyp9BP3kYKkj0MbAvk2NNkMl5c0zrBGuvcugAaQ9NXc9j+2Icxw4SmOaXLRNmI29LEBii90J5Hle464pLQF4+OnN8Lkl/qqZhvMJ/CJCtQs3YB+RPIkYNeL+NnKwCURLKhdEILV+NgqnkQRZ3wQzsbP5iNGjxmLZXohm3tSD0qunXAZfDsYjBXJw61cFUb8FDcGrKqwI2rltgDRC9PqADVuAbF10OMB/k9jnPC1MU0aATyk6kulGZcuLuha3vW142+ZDtpRow0bCpbPKx0HUXz+OBeT8LZTS6HJQImogBUUKynuBzsc7wAamcGNipsFCQR2rbHnPAOGzZPK5bO5FTIkkEbZrKg/0npFyR3sso5kbBt+uN7PCzN5RjU5cqAb+B2q+4XaupxzgeVEUegRJCqsdKIAFC3tQG3KsACf8AJ5nFmyhlS9EmZnZbFGjO53B3B9sDvBPp4hxRZv6w04dL5tBpAj091G425G8aiCN0aUJGix/iQKKLORbE9N2JxTzmTaWOJ5MvG0y3d802P4WBsAkLdHkeXTABXzU8zTa+Zouvzabq/heMn4u/1nwn/aTf9MYNRZAxS6oYIxrCiSS/XQJsWd2AB232+eG5rhKSz+ZLloXKA+XIwBYHaqPMXvdVyHPABHieeWCJ5XukF0OZPIAdyTQA98ee8byGaiSLPLlpPtkDtLMdUZDxt/Sx7PZUIAF2/IO5xts3k/PjjE8KSEOpKuAQvcjfmDyOLDK7s8ckamEqRv1G1Cuti75ch3wBLw7PJPEk0Tao5FDKR1BF4WKnh/I+TCEEMcIB2SIALvW4A5WemFgCZuHgiVbP3l2eovsf27YccmCzvZ+8XSRewqxt9cLCwAxeFoEVLYhG1gsbOx5EnmMOnyCsGst65Fc0eq6dvh6f1OFhYA7NkAxfdvvNN78tBsfI9R1w45S2RtTDy7AANA2KNj/FVhYWAHZjLB2Qm7RrFHnsRR7jr8hhZvKrKoDdGDfQ39DW+FhYAifIAtKdTDzFANHlQrbtjk3D1YR2WGjlpNX1NgbEbcsLCwBw8PXW7am9akHflqr9q27We+FJw4HRbN92KG/Oip+vpG/ax1wsLAHTw8HzPU1Sgg+186PP4dsSplgJC9myAKPSu3bnvhYWAFkMroWgzG2J9Rs2dz8r/fCwsL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3" name="AutoShape 6" descr="data:image/jpeg;base64,/9j/4AAQSkZJRgABAQAAAQABAAD/2wCEAAkGBhQSEBUUEhQVFRUUFhQVFxgYFxQXHBUYFRQVFBUXFxoXHCYeGBojHBcWIC8gIycqLSwsFx8xNTAqNSYrLCkBCQoKDgwOGg8PGikfHyQpKS0pKSktKSkpKSksKSkpLCktKTApLCopLCkpLSwsKSksKSwsKSkpLCkpLCwpKSwsKf/AABEIAKgBLAMBIgACEQEDEQH/xAAcAAACAgMBAQAAAAAAAAAAAAAABQQGAQMHAgj/xABMEAACAQIEAwQGBwMJBwIHAAABAgMAEQQFEiEGEzEiQVFhBzJxgZGhFCNCUmKxwTNysjVDU3OCkqLC0RUkNLPh8PF00ggWJURjk5T/xAAaAQEAAwEBAQAAAAAAAAAAAAAAAQIEAwUG/8QAMxEAAgIBAwEECQQBBQAAAAAAAAECAxEEITESBTJBURMiYXGBkaGxwULR4fDxBhQVIzP/2gAMAwEAAhEDEQA/AOt5nhZJEAimMLA31BI3uN9iHFrfPauTZZxhmUmbHANilFpZYzIIIf5tWINiO/SPjXZDXB8rxCpxVIzsqqMRiLliFA7EnUnYV0ZzR1U5Fju7Mj//AC4el+WT5hDmaQYmYYiCWGRldYVj0uhGzleht033v5VY24iwo64mD/8AdF/7qicM8VR47nmIdiGYwhwwYS2AOtbDZTfbr86Ad0UUVYgWcRcRQ4KBpp2so2AG5dj0VR3k2/Wqbw9nWY5sTLG4wOEBIUqqySyW62ZwQPaB123ql+mrNXmzJcMCdEKRgD8coDMfbYoPca7hlmXLBDHCgssSqg/si1/ebn31Xlk8IUtwo2nbHY4N97nKf8JTT8qqmbcX47KZkGNti8LIbLMqCORe8hgvZLAb22uBsetdKqv8f5SuIy3Eow3ETyL5PGNan4j5mjQTG+W5lHiIklhYPHINSsO8H8j3WqTXH/QHnbHn4VjdQFmTyudDge3sn3GuwVKD2CqL6Q5sxwsMmJwuKXlpu8TRRXRSQLoxHasT0O/5VeqrPpL/AJJxf9V/mWjIQm9G/pOXHKIcQVTFAeQWYDvTwbxX3jbpf64rj/RkZcuwmMwN1xAgid0U2MhC31oR0k/P29bL6NvScMXbDYohMSuwY9kTW8vsyeI7/lUJlmvIl+kfGY3B4aTFYfFdlWW8TQxEKrEL2WtfYm+/jT3hbDYnlJJicTzjJGrFBFGiqWs2xUajYbb+dKPTB/I8/ti/5q1acn/4eH+qj/gWniR4EuiiirEFd4044hy6INJd5Hvy41IBa3Uk/ZUXFz+dJOHVzLMEE885wcD7xxQonMZT0ZnkBKg/E+Vc9zZ/9o8ScqQ3jGI5IB7o4CdQ9h0uf7Rrv4FV5J4EEvCbEdnG45W7jzg3xVlsaQZNjcfhs1TCYuf6RBNFK8TlI1a6WNmKgbjcHrfUDV+rBQXvYXFTgZM0UUVJBT+N4cyjR58DiAQouYDDGx0gb6GIux2JsfdSL0Ucaz46WVcTiAXQArEI4l1qdi+oANdTYW8x7um1xn0kcKyZdilzLBdldepwBtG52JI/o3uQR4nzqrJR2auf5XPmGJxs6RY3/dYG0GX6PDdpLduNNtJ09C3d060f/PhzDDQw4E6cTiQRJ3/REWwmkbz3sniSKumT5THhoEhiFkjUAeJ8WPiSdyfOnI4JMCEKoZtRAALEAaiBubDYX62Fe6KKsQUHi3HY+XNYcJgZ+QPo5llYojgAyMoJDKbnYAAW9anEHD2PAAbM2J/9Lh6svLF72F+l7b28L16XrUYJyca4J4zzHH45sM2KEYVZW1CCEk8tgvQi296ueacPZoUJgzPt22VsNAoJ8NQB0/A1zj0OfyzL/V4n/mLXeKqtyWVX0aZzNicAGxLFpklmikJCg3R+hCgDYED3Vaq8pGB0AHfsAN/GvVXRUK4RlUCvxVIrqrKcTibhgCD2HO4OxrteZ414kBjhknJNtKGMEbHcmRlFvZvvXHsBwzmceb/TzgWIM0khQSwX0yBlIB12uA3yqrJR11+HsMeuGgPtij/9tROGeFY8DzxEexNMZgmkAR3AGhbH1Rap+V455VJkgkgINrSGIltr3HLZhbu3qZUkBRRRUg4J6acteDM1xFjplSNlP44gFYe4Kh99d0wGOWaJJUN1kVXHsYX/AFpfxPwvDj4DDONuqsPWjbuZT+nfVR4awOYZT9Q0RxuEBJRoiokiubkctiCV6nSDseh7qrwyeUdFpDx5mi4fLcTI39E6L5tICij4msNxgmm4w2NLfdGGkB+Jsvzqp51wxjs4lT6Sv0LCIbiPUryufvMFuoa3S52udjU5CQm9AWUNrxGJI7GlYVPib62t7AF/vV2SoeUZTFhoUhhUJGgsB+ZJ7yTuTUyiDeQqs+kr+ScX/Vf5lqzVTvSIcVPhZsLhsJJIZQq8zXAqAXVmsGcMTtbcUZCGnAn8mYP/ANPF/DVU9JXox+k3xWDGnEr2mVdubbfUPCTz7/nT7gSXEx4aHDYjCSRGKPQZNcLIdGy+q5YEjy7qtVFuieGcDzL0kNicpnweLBGJUx6WII5gWRdQcfZcDr428a7jk/8Aw8P9VH/AtUX0mejBcYrYjDALiQLsuwE4A6HwfwPf0PjV7ytCsEQIsRHGCPAhACKhchkqiiirEHz/AJiP9n8S8yTZDiedf/8AHOSS3u1t8DX0AKrHHPAUOZRAMdEqX5cgF7X3KsPtKfD4Un4dx2ZYBBBi8M+KiSypPAVdgo2AdCQxt49fbVeC3Jf6L0hPGCWuuHxrH7v0WUH4sAvzqv4OHHYzNYMRNhmw+Fw6y6Fd01szoV1MqsTc7eQAqckYL9RRRUkBSni5AcvxQIuPo83yjY02qscY4zEtBPBh8HLKZI2jWTXAqdtbE9pw21z3d1Qwijf/AA/IP97Nt/qBfy+sP512CuR+jLJswy1phLgZHSYJ6kmGurJq7jJYghj391dYw8hZFYqUJAJU2upI6HSSLjyNRElmyiiirEBWV61ilecZtNFtDhJcQdNwVeBFB3sp5jg+ewNGDjnod/lqX+rxP/MWu71xLgbhbMsDj/pL4JnVhIrhZMOD9YQbreTuI6V2XAYppEDPE8RJPYcoSLG1+wxXf21WJaRIoooqxUKKV5vnfIkiQqtpRLZnk0BTGgcg9k9RW3MM3EOH5zqTsllUg6mkZVRQdgbswF9h31GQT6KXrmpE6wSJpaRGdCG1A8sqJF6AgjUp6bjw6VqxnECxYlIZFKrIoKyX7OssVCPt2CxGx3BO2xtdkYGtFRMDjTJCJNIBIJ06r9CRbVYeHh30twfE+pMNI8RVMVoVGDh9LyKWRXGkWvYi4uL+F6ZA9oqBjM00TRwquqSVXfrYKkekMzGx72UAAb38jWcszQSmVSpV4ZOW63vvpV1IPepVgfl3UyME6iikWX8T8yVYzFbVJiY7h9Wk4ZirMw0iytbY+JAqQPaKXZ5nS4aMOys4vuF6qg3kkP4VG5qbNNZCw7VlLDfrYE9fOoyDZRSbh/iQYq1ksDFFLqVw4HNF+WxAFpANyPA1vzrPFwwUsrMCw1EW+rS4VpW/CpK39vkaZAyooqNmWL5UMkgXVy0Z9N9N9ILEXsbbCpBJorVhJ9caORbUqta97agDa9hfrUKbPVXFJAVbtg2f7IcLrER79RQM3sHnUZAyooqBm2ZmERkJq5kscPrabcw6Q3Q3A8KkE+il2eZx9GRX5bSAuqEJuwDX7SrbtWte2x8PCveX5oJmbRYoBGyuGuHEi6gbWFrW8ajIJ1FKP9v2OIUx2kgZQE1ftRIByWB07BmuvfYqa351mv0eAyldWkoCNVvXdUvqt0Bbw7qAYUVFwGM5isez2WZew+sHTsd7De9xbyqJkmefSd1UKBcMC/bicG2iRCAVNt+/39aZA1opVmGbyRyonKBEsnLQmS1yImlJICGw7JHj5VtzXNDBhXnZLlE1smoddrqGsQbeNt6ZAwoqFmmaCCEyOCd0UKvVnkdY0UE26swFz7a2wSuWs6KvZBur6t77rYqD76ZBIopbnGerhtGpSQzAMRa0aEheY34QzIP7V+41IzTMVgheV76Y11EAXJ7gB4kmw99TkEqio2GmkJGuMKCt9n1Wa47JGkd3eLjatMeZk4p4NHqRRy6tXXWzqBpttuh3v4UyCfRS05uWmliiTW0KoXJbQNUgLIg2NzYXJ6C492zAZqJ8OJ4wbMpYK3ZNxcFWtexBBB69KjIJ1FI8p4pXECEohBkJWRHNmhPKMo1Cx1AqNiCAQRTypyCHissDzRSlmBh16QLWPMXS17i/TwIr3mGXJPE0Ug7LW6GxBUhlZSOhBAIPiKk0VAIMWVDnCZ2Z3VDGhOkBVYqXsFAGpiq3Pl3V6xOUpIzGTtK8fKZCFKldRbwvffxqbai1ARMFl6xQrChOlF0Ak6jbuuT1PmaiYHhxI0hQs7rh7csMV2IUqGOlRqIBNr9L01ooCHjMsWSSOS5WSPUFYW9V7a0IIIKnSp9qgis5flqw6yCWaRzJIzdXYgLfYAAAKAABYAVLFFAFQsrytYA4Uk65JJCSFvqkYu3qgbXJtfpU21ZtUgg4jKUkctINd00BWClVFyWsLfa2vfrpHhRgsrEWHEAZyqoUDMQW02IAvaxsDYbdwqbRUAV5Xw8mHKmNn7MSQm5FpFjGmNnAG7qNtQtt1vW3E5LHIzmQa9aCOzBSFXe4XbvJJN/AeFT6KAj5fg+VEkYZnCKFDOQWIUWGogC586zjsIJYnjJIEishItezAqbXBF7HwrfRUgiYHAmMWMruAqqA2jshRbbSo3PeT4Coc/DUbqQxbWZRNzRpDhw4cEHTYWsF6eqLU3oqAFRMxy0TBAzMOXIko023aM3W9wdr1LrNqkEbGYISaLkjQ6yC2ncr0vcHb2Vqy/J44GkaIaeawdh3arWJUfZv1IHfc95qbas2oCBiMnjfERzm+uNWUWNgQTcah36Tcjwua9ZtlgxERjZmUEqbrpv2GDi2oEdQO6plFQDRhsMVDapGcsb3IUW2AsAgAHS/tJqLhclVJhMzs8gj5OptIJTUG7WkDUbgbnp3WubsaKAh47LBK8TlmHJcyKBpsWKMnauCbWY9LV6zTLlnheJyQsi6WK2vY9bXBHyqVRQEXH5as0RikuQdO4NmBUhlYEdGDAEeytGDyUJO07OZJWjWIsyxjsqzOPUUb3bc+QpjRTYC/F5HHKZDINfMQR2YA6Vswsu219RO9969Nk6Nhvo8haRDGIyWPaYAAXJAHa2G/iL1OooCLhcGykapXey6bNoF+nabSou23X5V5TLQMQ8+ptTokZHZ06ULMLbXvdz31MotQECTKBzXlR2jaRVV9OkhtFwrWYGzgEi48r3sK24PLUihEMYKoq6R3keJuep3Jue81KooBZBw7ErwyWPMgj5StsCyadAD2ADWHTwufE0zooqQI81YjFw8zV9H5cnS+nnak0cy3do16dW1799qZ5eU5Y5V9HatfV943tq3te9vK1tqlA1iowBJw5+0xnX/AIk6b6vV5UdtN/s6uZ02vqqDnUgGNN2sv0YX1c3TqEvdo+3pvbvq1XovTAIuY2MEl/6N/G/qnw3vVeyaOdZcMkmuWMIzpNc3sYh9VNbq4PRu8eYN7VRTAyQc3w6tExa/YV2Fiw30EA2HU77eZqLwrhgMJCx1a3hg5mosTrEYDEhujXvfpTiimAJMMf8A6lN1t9Ght62nVzJddu7Vbl377WrVxKpM+DC98sgYEuF08iS2vR3a9HXvtVgvWb0wDThYtEaqfsqAbEkbDexbe3tpTwhf6O19V+diPW1X0899Hrb20abeVqd1m9AVkMomxX0st645Xr25PLS3K0/a1h727V7X2tTvMsWY4mZRqbog33ZtlB8Bci58L1KvRTAK/wAOySRSyYaUu389G7EMSrn6xCRsCr6iB91h4VYKKKlA04vDLJGyNezAg2JUi/eCNwfMUm4R1NEXkYs6lobkFbpC7IjaTtdwA5Pfq22p/Wb1GAYpVxLADhpWN9SRTFLFhZjGQpAHVr2t59Ka0VLAuyHDqsCML3dIma5J7QjAJseh8fOkmMe2Pm1NZdOEI1c6xOt+YI9O2u2j5Xq2Vm9RgCrifm/RZOTq12X1PW0615mj8WjVa3fa1e8uaDV9SfsLe2sjTc6b321deva8aY1m9MAQcQQSNPCYJCkqrMRe+iS3LtHKB9lu1v1B3HSxk8NljCWdGjZpZyUY3K/XOAL9LWAtba1vGm16xTAKviG7eM+ka7k/7vp135fKXTydP85zNV7b3tfa1PMnMn0aHn/teXHzOnr6Br6ed6mUUwCvcI41eSIyW1mXEmx1k6RPJpJLd2nTbytat+davpOH16vo/wBbzLXtzLLyeZb7Hr9dr2v3U7vWKYAm4dLasR63J531Gq/q8tNem++jmatPvttaoWNm04nEHEAleWn0cEsqMNB5qhgLCUvb8VtNtr1ZqyDTAI2XSFoYyVKEoh0kklbqNmJAJI7794pZwofq5vW/4nEWvq9TmHl21fZ02tbandBNMArkhH0nFfStWgqnJ9YLy+X2+Xb+c16r27XqeVWAyBU1G9gLm972AvuOt62A1imAVjL8VMmKV5A/Kxg6EhhC6AtFsPUVo9jf7Sjxqz0UVKAUUUUAUUUUAUUUUAUUUUAUUUUAUUUUAUUUUAUUUUAUUUUAUUUUAUUUUAUUUUAUUUUAUUUUAUUUUAUUUUAUUUUAUUUUAUUUUAUUUUAUUUUAUVBzDPIIP2siqfC9z8BvSXFccqBeOJiO5pCsSn2ark/CrxhKXCOE764d5loornmK4+l7nUeUcZP+OU/5aUz8XzN9pz+87fkmkVojo7ZGOfadMfadZrAYeNcYlzqVvt/AD8+tRpcY7es7N7WJruuz5eLMsu2IeETtMuYxL60kY9rqP1qJJxNhV6zx/wB4H8q45W/BwyM1olZm8FFzV/8AYJLLkc/+XnJ4jD8nXIOI4H/ZuX/cSRvmFtU76Strkhf3uyfga55g+DMbKPrHKL4O7Mf7oJ/SnGE9G0Q/ayO/kLKP1PzrJOqqP6/yehVqNRNf+fzeCztmcQ6yxj+2v+teEzmAmwmiJ8A6n8jUPDcI4SPpCpt3tdv4qaQ4ZUFlVVHkAPyrPJwXBrh6V97CPatcXHSs15lkCgsxsB1rEcoYXUgjyrj6SPV05WfI79Lxk90VqxGIVFuxsPz9lZgnDqGXofl5Go9NDr9HldXl4k9Dx1Y2MyzBet/cGP5A1CfiDDr60qr+9df4gKnu4AuTYeda45lkBsQwGx7x/wBat6WtS6W9/LO5RxnjMTVDm0L+rLGfY6/61ibMNO5jkI8UUP8Awm/yqNi+GMNJ68KX8QNJ+K2pRiPR7F1hlliPk1x+h+dd0oPl4M8pXLiKfxGh4swwNmk0HwdJE/iWpMOe4d/VmiP9tf1NU3HcNZhGDolMy+Gq/wDhk2Pzqp4+N1a0qaG80CE/ACtlelhPuy/v0POt191Xeh/fedqSQMLggjyN/wAq9VwuOUqbqSPYSPyphh+JsSnqzSW8C2r86tLs+S4aKQ7Yj+qLOyUVyqHjvEr1fV7h+oI+VNMN6R5PtBfep/NT/lrjLRWr2mmHalEuco6DRVWwnHiN60bH+rIk/wAJ0v8AKmuC4nw0pssqg/da6H2Wa29Z5VTjyjZDU1T7skNKKAaK5mgKKKKAKKKKAKKjZhmKQRmSRtKj5nuAHefKqNic+xOYSGLD/VRfaN7WXxkbuH4R86611SnvwvMzX6mNW3LfC8SyZxxlDCdC3lk6aE338Ce72C5qr5vxFO37eXkD+ii3kI/Efs+8+6lmLzKPD3jwu7dGnPrN4iP7i9dxufzRlq9KnSx5/wA/weDqdfNvGfguPn4k1sy0n6pQl/tHtOfa56H2AVDklLG5JJ8TufjXiit8YKPCPKlZKXJm9Yooq5zCtuHw7OwVFLMxsANya1gV1XhDhtcNEHYfWuAWP3Qeij9azai9Uxz4mzR6V6ifT4eIoyP0dAWfEm5/o1NgP3mHX3VcsJgkiXTGiovgoA/81uorxLLp2PMmfV0aWulYgvj4mCbda889fvL8RXuouIy2NvWUDzG1Yr5WRWa8fHY2QUW9ze2lhY2IPmKQYp3gfSrm3Ub32868Y3CovqSA+Vr/ADG1Q6+K7V7SnY+hxUZLhxln7Hr6XTpbp5Xk0TMRmrumlrd24Fr2qNDOyG6kg/8AfWvFYrwrNVbZJTlJtrhm+NUIrCWxtnxDObsbn8vZXrD4xkBCm1/+71ooqivsU+vqefPxJ6I46cbHuSUsbsSfbTLBZssaBdJJ6ncdTSqiu2n1ltFnpIPfze5SymE49L4H8GavJ6kXvJ2HyqfFq+1pHkLn5mq7BmEqCwJt4EAj8qmQ51J3x39gYf619Vou1oYTvlNv3bfQ8u7Sv9CWPeOq04rBpIumRVYeBANaYcxLdYpB7v8AxUtWv4++vpadTXdvB/dHnTra2kinZv6Oka7YdtB+41yp8geq/OqDjME8TlJFKsvUH8x4jzruFI+K+HVxURsBzUBKHx/CfI162n1coPpnuvseLrOzoTi5VrD+jOSUV7kiK7EEHz+H53rxXtJprKPmGmnhhUxcze1ntIvhINXwPrD3GodFQ4p8lozceGWDL860fsZngP3XPMi+Nrr7wfbVlw/G0kVvpUXZPSWKzKfnb4G/lXO6lYHMpIidDWB9ZSAVb95Tsay26WMuP78f3N1OunDxx/fL/B2DLs3inW8ThvEd49oO4qZXJsCqTuOQfo8/2QGIRz4IeqE/dNxVhyzjmSJ+TjUII21WsR5sBsR5rXmz0rTxH5eP8nt09oRkv+zb2rj+C8UVrw+IWRQyMGU7gg3BrZWQ9NNPdHMeMMzbE4vlJuqMI1Hi5IVj8dvdTXiOAYHALDH60rWdu9rC7/HYeyq9kjgZimv+na9/EswHztV641yVsRhuwLvGdaj721mA87flXpWNQdcH3eX7TwaVK5XWfq4XsRyk1isleu3SsV6/O58+zdg8I0sixoLsxAA9tTM5yCbDNaRdj0Ybq3sPj5GvGR5jyMRHLa4Q7jxBBU287GuvRSRYiIEaZI3HkQfIg99YdTfOmaeNj09FpK9RCSbxLwOJUV0TOPRyjXbDtoP3GuVPsPUfOqZmXD88H7SNgPvDdT7xtXWrU12cPDM9+itp7y280QEaxB8N/hXacpzJZ4UkQ7MN/I94PsNcVAprkPEUmFe6G6n1kPRv9D51TVUO6KceUddBq1p5vq4fJ2GgmlGScUQ4kDQ1n70bYj2feHspvXhyi47M+srsjYuqLyiJKZT6gVR4sbn4AWqK+Tu/ryk+wf8AWmtBNebdoK7t7XKXszhfJGqF0o91JCteH072Y/AUqxqIGtGSbdST+W1NsY8kvZjBCd7HbV/0rGHyFR651eQ2H+tfParQRvfotJUkvGT/AAb6rnBdVss+wRpGWNgCT5Vgi1W6KFVFlAHsquZrh9MreDdoe/8A63rzdf2LLR0qxyy84Zoo1itn04wRVUk2AuawRViyvL+WtyO0fkPCvWPytZN+jePj7a6Q/wBP3T06tT9bnp9n7lXr4Kzp8PMQYbCmQkLa9r+FepsC69VI8+v5VKy5GjxADCxNx8j0qwVfs7seGqql1txkngi/VyqmsbpoSZdnNrLJ07m8PbTpXBFwbitc2ERvWUH3b/GtcGACHsFgPC9x8D0r6TR6fU6b1JNTj58NfuedbOuzdbP6EmiiivZMoUV5llCgliFA6kkAD41SeJOPxYx4U3J2MncP3B3nz/OuldUrHiKOF2ohTHqmxHx3OjYshALIoU2+9cu3zaq5XpmJJ777n39TWY4SxAUEk9AASfgK+gqh6OCj5Hxt9juscscnit2GwrSMFRSzHoALmrLk3o+mks031S+B3c+7oPf8KvmU5FDhltEtierHdm9p/Ss12thDaO7N2m7Mst3n6q+pyvOeH5cMUEtu2t9je1uqnzFxSyrRx7nKzThUN1iBW/ixN2t5CwHuNVetFEpSgnPlmTVQhC1xr4R6VrdNvAiunpla5hgYmk2kKbP3gi4N/EEjpXN8vwLzSLHGLsxsPLxJ8hXZsuwYhiSNeiKF9tuprHr5qPTjk9Hsqpz6uperj6nMMtzWbL8QUa9gbOnc1/tL523BrqWFxKyIrobqwBB8jVI9JmEAMUo9Y6kPmBYj4XPxqXwHmlsKVbfTIwHsIVrfFjWe6KtqVq54Zq083pr5UN5jyhFxzkrQ4gyqLJKdQI+y/Uj49oe+rnwrn4xMIJP1iWDjz7m9hppjcEkqFJFDK3Ufr5GqFjOGcTgZedhSXUeG5A+66/aHmPlVYzjdWoSeGuH+DrOqemtdsFmL5Q/4i4IjxBLoeXL3m3Zc/iHj5j51z7Ncgmw5+tjIH3hup9jD9a6TkHF0WJAUnRL0KE9T+E9/s608ZQRYgEHuNRXqLaH0y+pNujo1a64PD81+UcJtTPJeIZcK14zseqHdW93cfMV0XMeCMNLuE5beMe3+Hp8qreN9GsgvypFceDDSflcVuWrpsXTP6nly7O1NMuqvf3D/ACfjuCawc8p/Bj2SfJunxtVjBBHcQfnXH8XwtiovWhe3itnH+G9a8BneIwxsjun4Te391q4T0cJb1S+Bqr7Str9W+D951DG8LYaW5eFbnvXsn4ra9JMV6NYT6kkieRsw/Q1Cy70lMNp4r/iQ2/wn/WrJgOLsLLbTKFJ7nuh+e3zrg46inz+5rU9HqecZ+TKtL6NplN45UNulwyn5XplgFzODZlSdR3F11W8mNj8b1b1YEXFiPEVmuctTOSxLD951hoaoPNeV7mLsHmxbaSGWI/iXUv8AeS4pjRRWd7m2Ka5eQoooolgsFaJ8GGZWP2b+/wAPnW+iudtUbY9M1lExk4vKCiiir4IPDwgkEjcG4PhXuiioUIptpcktthWCbdaj4rCu/SV0H4Vjv8WU0qxHB0chvLLiJPJpTb4AWq6SfLOU5SXdWSRj+KsND60qk/dXtn4L099VnM/SX3QR2/FIf8q/60/i4Iwi/wA1f2s5/Wp+HyOBPUhjHnoW/wASK7xlTHwb+hjnDVT26lH3bs5ZiMXisWd+ZL4BQdI9gG1TcFwHipPWQRjxdh+Qua6mBas12etkliCSM8eyot9VsnJlNy/0bRixmkZ/JeyPj1/KrPgMpigFoo1TzA3PtPU1HzDibDw31yrf7q9o/Bb1Vsz9JXdh47fik/RQfzNc8X3+b+x26tJpVthfVl3xOKWNSzsFUdSTYVQuJ+POYDFh7qp2Z+hPiFHcPPr7KrOLzCfFP2meQ9wFzb2KOnwpjgOCMVLa8fLHi5t/hG9aq9NXV61rRgu112o9SiLx5+IgphlGRS4hrRKSO9jsq+0/pV5yr0dwx2MzGU+Hqr8BufeatUMCooVFCqOgAAA9wq1uvS2r+ZTT9kzlvbt7BTw5wxHhF27Uh9ZyPkPAU5oqlcXcZgAw4c3Y9lnH2fwr4t5/rXnRjO6fmz2pyq0tfkvuJOO87E0+hDdIbrfxY+sfda3uq2cFZNy8Iute05L2PcDYAfAA++kfCvBBYiXELZRYrGereBbwHl399dAtWm+yMYKqHhyzDpNPK2x32rnhewKKKKwnsC3MeHIJ95Ixq+8Oy3xH614wmWSw7JMZE+7KNRHsdbH4g0UVbqeMHL0UM9SW40Um2/Ws0UVU6hWubCo4s6q37yg/nRRQhrPIsn4Swr9YEH7t1/hIpfN6PMKenMX2Pf8AiBoororZrhs4y01UuYo1w8Bcs3hxU0fst+lqZYfLsWn/AN0r/vxfqrA1iikrZS53Ijpq4d3b4sZQc37fLP7usfI/61Ioormd8YCiiihIUUUUAUUUUAUUUUAUUUUAUUUUBExeGlb1JRGPKMMfixt8qTYrg4y/tcXOw8OyB8ALVmirRm48HKdMZ941RejrDDqZW9rAfwqKYYfhDCJ0hU/vXb+I0UVZ2zfLZSOlpjxFfIaQ4dUFkVVHgoA/KtlFFczuklwFQ8XmBXZI3kbwUWHvZrKKKKEPgS4vKMXitppFgiPVI7sxH4m2v+XlU/KOFoMPYol3H223b3dw9wooq/pJYwtkclp4J9b3fm9xvRRRVDuf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8" name="Picture 5" descr="ANPCyT_fondo-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1" y="5272866"/>
            <a:ext cx="1754907" cy="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98"/>
          <p:cNvSpPr txBox="1">
            <a:spLocks noChangeArrowheads="1"/>
          </p:cNvSpPr>
          <p:nvPr/>
        </p:nvSpPr>
        <p:spPr bwMode="auto">
          <a:xfrm>
            <a:off x="1403648" y="736535"/>
            <a:ext cx="6408712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474646"/>
                </a:solidFill>
                <a:latin typeface="Open Sans"/>
              </a:rPr>
              <a:t>Resultados </a:t>
            </a:r>
          </a:p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474646"/>
                </a:solidFill>
                <a:latin typeface="Open Sans"/>
              </a:rPr>
              <a:t>de la convocatoria</a:t>
            </a:r>
          </a:p>
          <a:p>
            <a:pPr algn="ctr">
              <a:spcBef>
                <a:spcPct val="50000"/>
              </a:spcBef>
            </a:pPr>
            <a:r>
              <a:rPr lang="es-ES" sz="4800" b="1" dirty="0" smtClean="0">
                <a:solidFill>
                  <a:srgbClr val="474646"/>
                </a:solidFill>
                <a:latin typeface="Open Sans"/>
              </a:rPr>
              <a:t>PICT-2013</a:t>
            </a:r>
            <a:endParaRPr lang="es-ES" sz="4800" b="1" dirty="0">
              <a:solidFill>
                <a:srgbClr val="474646"/>
              </a:solidFill>
              <a:latin typeface="Open Sans"/>
            </a:endParaRPr>
          </a:p>
          <a:p>
            <a:pPr algn="ctr">
              <a:spcBef>
                <a:spcPct val="50000"/>
              </a:spcBef>
            </a:pPr>
            <a:endParaRPr lang="es-ES" sz="1400" b="1" dirty="0">
              <a:solidFill>
                <a:srgbClr val="474646"/>
              </a:solidFill>
              <a:latin typeface="Open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2008" y="407707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FONCyT </a:t>
            </a:r>
            <a:r>
              <a:rPr lang="es-A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Fondo para la Investigación Científica y Tecnológica </a:t>
            </a:r>
          </a:p>
        </p:txBody>
      </p:sp>
    </p:spTree>
    <p:extLst>
      <p:ext uri="{BB962C8B-B14F-4D97-AF65-F5344CB8AC3E}">
        <p14:creationId xmlns:p14="http://schemas.microsoft.com/office/powerpoint/2010/main" val="1683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5191"/>
              </p:ext>
            </p:extLst>
          </p:nvPr>
        </p:nvGraphicFramePr>
        <p:xfrm>
          <a:off x="323528" y="836709"/>
          <a:ext cx="8568952" cy="3528395"/>
        </p:xfrm>
        <a:graphic>
          <a:graphicData uri="http://schemas.openxmlformats.org/drawingml/2006/table">
            <a:tbl>
              <a:tblPr/>
              <a:tblGrid>
                <a:gridCol w="2800606"/>
                <a:gridCol w="1992045"/>
                <a:gridCol w="2041732"/>
                <a:gridCol w="1734569"/>
              </a:tblGrid>
              <a:tr h="43205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 temática </a:t>
                      </a:r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principal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B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D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Agraria y Forestal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Pecuaria y Pesquera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8,1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3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Energética Minera Mecánica y de Materiales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 Alimentos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Química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8,3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del Medio Ambiente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3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Tecnología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Informática de las Comunicaciones y Electrónica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Multidisciplinarios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8,7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0" y="47667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5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7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683568" y="4636293"/>
            <a:ext cx="788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AR" sz="1400" dirty="0" smtClean="0">
                <a:latin typeface="Calibri"/>
                <a:ea typeface="Calibri"/>
                <a:cs typeface="Times New Roman"/>
              </a:rPr>
              <a:t>Se realizó una Comisión ad Hoc por cada Área temática y en cada una se obtuvo mediante el mismo procedimiento el rango de corte de nota final para los proyectos a subsidiar. </a:t>
            </a:r>
          </a:p>
          <a:p>
            <a:pPr>
              <a:spcAft>
                <a:spcPts val="0"/>
              </a:spcAft>
            </a:pPr>
            <a:r>
              <a:rPr lang="es-AR" sz="1400" dirty="0" smtClean="0">
                <a:latin typeface="Calibri"/>
                <a:ea typeface="Calibri"/>
                <a:cs typeface="Times New Roman"/>
              </a:rPr>
              <a:t>Los </a:t>
            </a:r>
            <a:r>
              <a:rPr lang="es-AR" sz="1400" dirty="0">
                <a:latin typeface="Calibri"/>
                <a:ea typeface="Calibri"/>
                <a:cs typeface="Times New Roman"/>
              </a:rPr>
              <a:t>PICT con nota final superior al rango de corte fueron </a:t>
            </a:r>
            <a:r>
              <a:rPr lang="es-AR" sz="1400" dirty="0" smtClean="0">
                <a:latin typeface="Calibri"/>
                <a:ea typeface="Calibri"/>
                <a:cs typeface="Times New Roman"/>
              </a:rPr>
              <a:t>subsidiados. Aquellos </a:t>
            </a:r>
            <a:r>
              <a:rPr lang="es-AR" sz="1400" dirty="0">
                <a:latin typeface="Calibri"/>
                <a:ea typeface="Calibri"/>
                <a:cs typeface="Times New Roman"/>
              </a:rPr>
              <a:t>cuya nota </a:t>
            </a:r>
            <a:r>
              <a:rPr lang="es-AR" sz="1400" dirty="0" smtClean="0">
                <a:latin typeface="Calibri"/>
                <a:ea typeface="Calibri"/>
                <a:cs typeface="Times New Roman"/>
              </a:rPr>
              <a:t>final quedó comprendida dentro del </a:t>
            </a:r>
            <a:r>
              <a:rPr lang="es-AR" sz="1400" dirty="0">
                <a:latin typeface="Calibri"/>
                <a:ea typeface="Calibri"/>
                <a:cs typeface="Times New Roman"/>
              </a:rPr>
              <a:t>rango de corte fueron seleccionados </a:t>
            </a:r>
            <a:r>
              <a:rPr lang="es-AR" sz="1400" dirty="0" smtClean="0">
                <a:latin typeface="Calibri"/>
                <a:ea typeface="Calibri"/>
                <a:cs typeface="Times New Roman"/>
              </a:rPr>
              <a:t>para subsidiar, de </a:t>
            </a:r>
            <a:r>
              <a:rPr lang="es-AR" sz="1400" dirty="0">
                <a:latin typeface="Calibri"/>
                <a:ea typeface="Calibri"/>
                <a:cs typeface="Times New Roman"/>
              </a:rPr>
              <a:t>acuerdo a los criterios de pertinencia elegidos por la Comisión ad </a:t>
            </a:r>
            <a:r>
              <a:rPr lang="es-AR" sz="1400" dirty="0" smtClean="0">
                <a:latin typeface="Calibri"/>
                <a:ea typeface="Calibri"/>
                <a:cs typeface="Times New Roman"/>
              </a:rPr>
              <a:t>Hoc </a:t>
            </a:r>
            <a:r>
              <a:rPr lang="es-AR" sz="1400" dirty="0">
                <a:latin typeface="Calibri"/>
                <a:ea typeface="Calibri"/>
                <a:cs typeface="Times New Roman"/>
              </a:rPr>
              <a:t>hasta completar el monto disponible para cada área</a:t>
            </a:r>
            <a:r>
              <a:rPr lang="es-AR" sz="1400" dirty="0" smtClean="0">
                <a:latin typeface="Calibri"/>
                <a:ea typeface="Calibri"/>
                <a:cs typeface="Times New Roman"/>
              </a:rPr>
              <a:t>. Este monto es un porcentaje – igual para todas las áreas – del total solicitado en la misma.</a:t>
            </a:r>
            <a:endParaRPr lang="es-AR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1078" y="44624"/>
            <a:ext cx="758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Rangos de corte por área en Categoría I “Temas Abiertos”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8056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hMWFhQVFR8aGBgYFyAgHxwcIBweHB0hIyEfIC0iHx0pGxwgLTEiJSorLzA1Gx8zODMuNygtLisBCgoKDQ0OGhAQGzQjHyQrLDAyNy03Nzc3NzQzNzA0LDcvNzc3Nzg3MTc3LCw0LzQsLy4tMDc3Nyw3NywsNywrLv/AABEIAFUAdAMBIgACEQEDEQH/xAAbAAABBQEBAAAAAAAAAAAAAAAFAAIDBAYBB//EAEAQAAICAAQEBAMGAgUNAAAAAAECAxEABBIhBTFBUQYTImFxgZEUIzJCobFSYjM0csHwBxUkNXOCkqKzwtHh8f/EABoBAQACAwEAAAAAAAAAAAAAAAACAwQFBgH/xAAoEQACAQQBAQgDAQAAAAAAAAAAAQIDBBEhMfASEzJRYYGRsQXB4UH/2gAMAwEAAhEDEQA/AN5xvijx8VhgbMNHBLlnkI9IplYAUSLAo8vbB7w/OHEjJmTPH5mlSQPSVFMLAGoX7d8Ds7waduJRZtRH5cUDRaS5DHWwYt+GhVcuvfGlVALoAWbNDme/xwBmPEXGJPtuWyMBCPMjSySkWUiXalB21sdrOw50eWF4wlmymWfNQyM3kDXJHJ6lkQEahfNWq6I29jizx/gDSzwZqBgmYy9gah6ZI2/EjVuO4YXR6HliPxDwyfOwnLOFghkoTMH1MVuyi7AC6rUeXbAB3I5oSxpIv4XQMPgReMXxXj+ZymemYgz5FI42lAA8yHWXGtQB6o107g7gEnpjb5eEIqoopVAAHYAUMCcnkZRnJ5mVPKljRBTEt6NW5Gmt9XfasAVY895mdy5hnLZeXLPKAukqxVowpurqmNi8EPE/FxlMpNmGXUIoy2nueg+ZrArhHg9ctnWnhciF42HkflR2ZWYp2VtO4779cHOMcNTMwSwSi0lQo1c6Pb3wAN4FlJpMukmZnfzZFDkR+lU1Cwqit6G1td0TtdYK8NhkSJVlk8x1FF6rVuaJA2uqusCuDQZvLwrC6pP5a6UlD6CyjZdakGmqrIJvnQ5YK8NWURr55Uy7ltH4dySAL7ChfWrwBm/E+enyc8eZaRnyJOidKH3WrZZLqygOxHS76YL8Hd5WacuwhehFGarSPz8r9XMC+VdTiLxnwyXNZObLxaA0yFCzsQFB67A38NsEOExOsMaSBQ6oFOlrGwAuyBgBnEsnJI0eidokUkuEAt9qUWQaANk9eWMvwCSfMT8RhOalXyJhHEyhLAMYaza+o2euNscZnwvwaeDM5yWUR6c1KJBpckrShaNqL5c8AaHKqwRA7BnCgMwFW1bmulnHcSYWABU2VjKP98wHmFmbVyJta7bE7e4GOy5WO5SZmFRlX9WygqBqPZqF374vfZEphpFMbI6E3f7479mW2OndxTe+1ftgAccvGPKPnt+P0+rZjqDUPpXwJGLGY8surmSvLYpQbbWa2Pc1098WEyqAKAoAQ2oHQ78vqcI5RP4R+PX/AL3f44AHPk0AAOYf7ubV+IXqNHQe4N3Xvi5lowsj/eFmcBtBPIcrA5gVQ+XfEr5ZDdqN2DH+0AAD8aAx37MurXpGqq1da7fDAFKXKgARmZlLOXWiA16tVe4BPLsK5YnzwW4y7laYgD+IlStfrfyxYeIEqSLKm1PaxR/Q4UkQatQuiCPYjkcADY8pGq6fOb7p7YltxagaT/KR058t8KTLJZUzEGVxIoujtWw7i6+uLxysZ1+kHXWr3oUP0A+mE2XRipIBK/hJ3I/94ApyRREynza9Ss1N+HSRfysG/nhSZVBrQzMDMbAsBhZJ2PPmaHwAxb+wx+r0D13q97Nn9ThxyiWDpFqAAfhuPocAU2hQiQmYn0aGbbY1psHkDfP3x37GpkapWLaSpW+VqB+wBr3J64sjJRjUNIpzbe+9/ub+eH/Z1tjW7fi99q/bAEfDUVYxocyLzDE3Y+PXCxNBCqCkAUXdD354WAGZvNpEuqRgq9z+w7n2GMtxXxuqEiNLP83/AIHL4Eg+2A3FszJJA2bJJLymNO0UYsbdmYjdsZvIwB5EQsFDsBqPIX1xs6FpDGZ7wa2tdTziOshjN+L8y/J9I9hirBns3O4RJJWZugYj/wCD3x3jHh6fLk60JTo67j59vngp4A4pFFI6yEKZKCueW3QnpeMl93Gm5U4pmOu3Koo1G0F+GeDH2bMZh7/hRv8AuN/pgyuUy8Y2Oph0eQkn/iOC7E16a+eBfE8tY9bsxPJVUb/31jnb+8uFBuH8+/0zdW9vSTx118Ef+fFGnShrqO3wxxePbtabfl3/AHwPn4e6JrYULquuOTcPdVDkbHn7fHHKSv8A8mm28rCy9f5xs2io24Sgmil2aP1nooIr52MV+IeFFcXHLLGf7Wofrv8AQ4ki4QVNlRIp7Eg/LBfL5dVHpBHsSf7zjofxt1fYxVWGuvLD9n8GBcUaD8J5zxXL57JUTM5Qmg4YkfAg8jiLLeMs0vNw4/mUY9A8Q5qFIH+0EaGFaerHoB748ihhZ20opZjyAFnHUW7jWg3OKNJcKVGSUJM3vDfHQahKgB9jX77frjT5DiUU39G4JHNTsw+IO+PLeK8Bky8SPKQGkahHzIFXZ6fL3xf8G5Vp3dNTDQmpZFO8bXtR7He1OxrFVW2ouDnF6LKVzVUlCS2enYWMrw/xWEDR5raaNyjFRs1cj88LGE7eonwZir02uSVeHtlnkAjM2UmJLIBZjJ5+n8ynsNxWBmc8FRSjXlZaB/K24Ht/EPnjZZzNJFG8kjBURSzMeQAFk/TDchmo5Y0liIZJFDKw6g7jEo3M47XPXJ47eD0+DJZJuJZUaWi+0RDswJA9jz+oOJnnyM39YyrRMeeqNh/zKK+uNPn89HChkldUQc2Y/Qe5PQDc4ozeIYVUNIJURmVQ7QyAWxAW/TagkjdgB3wdfLzjD9NHioYWM5XrsZwnJQoP9HnbT/D5gdfo1kfIjBnEM2hAWK7AWaWz9ALPywJy/i7KPF5yO7Rb+sQS6fSSG30dCDfwxTOXaeS6MeysBqRAwoix/g4cRiDNZtI4zKxOhV1EqpY13pQSfkMRcM4pFmIVmgkEkTCwy73XPbnd9OeIYXJIsvYHpAvoCaGB2Zy+afZZo4h/KhZvqxr9MT8L4rFmFZoWZlVipJRl9SmmHqAsgijWG5zjEUcgiLFpWFiNFLNXchQaX3NDE4y7PBGUcgDMeHMqra83mHkb+d6/Rd/kMOXi6RjRkMm7nv5ZVfqRZwcyXFIpZGjAZZUUMyvGymjYBBIphY6E4ZxDj8EMscMrsJJdo1EbnVXOiqkbdd9sXd/nxb99fBV3OPDr7MqPC2azUnmZtwnsKJA7ADYfU40GqHJR+VAheQ8kXdmbux6D3NDB0jA/L57LidssjKJxGJGQDfSTQPvuMJXDnqXHkuBGgobjz5sDcL8JgqXzXqmkYu1HYX0wsanCxF16jecklQppYwZzj+YaWdMukTSolS5gKVHX7pDqYA6mBYjsgvZsCPBUzZPMy8PkRo4nubJhyp9BP3kYKkj0MbAvk2NNkMl5c0zrBGuvcugAaQ9NXc9j+2Icxw4SmOaXLRNmI29LEBii90J5Hle464pLQF4+OnN8Lkl/qqZhvMJ/CJCtQs3YB+RPIkYNeL+NnKwCURLKhdEILV+NgqnkQRZ3wQzsbP5iNGjxmLZXohm3tSD0qunXAZfDsYjBXJw61cFUb8FDcGrKqwI2rltgDRC9PqADVuAbF10OMB/k9jnPC1MU0aATyk6kulGZcuLuha3vW142+ZDtpRow0bCpbPKx0HUXz+OBeT8LZTS6HJQImogBUUKynuBzsc7wAamcGNipsFCQR2rbHnPAOGzZPK5bO5FTIkkEbZrKg/0npFyR3sso5kbBt+uN7PCzN5RjU5cqAb+B2q+4XaupxzgeVEUegRJCqsdKIAFC3tQG3KsACf8AJ5nFmyhlS9EmZnZbFGjO53B3B9sDvBPp4hxRZv6w04dL5tBpAj091G425G8aiCN0aUJGix/iQKKLORbE9N2JxTzmTaWOJ5MvG0y3d802P4WBsAkLdHkeXTABXzU8zTa+Zouvzabq/heMn4u/1nwn/aTf9MYNRZAxS6oYIxrCiSS/XQJsWd2AB232+eG5rhKSz+ZLloXKA+XIwBYHaqPMXvdVyHPABHieeWCJ5XukF0OZPIAdyTQA98ee8byGaiSLPLlpPtkDtLMdUZDxt/Sx7PZUIAF2/IO5xts3k/PjjE8KSEOpKuAQvcjfmDyOLDK7s8ckamEqRv1G1Cuti75ch3wBLw7PJPEk0Tao5FDKR1BF4WKnh/I+TCEEMcIB2SIALvW4A5WemFgCZuHgiVbP3l2eovsf27YccmCzvZ+8XSRewqxt9cLCwAxeFoEVLYhG1gsbOx5EnmMOnyCsGst65Fc0eq6dvh6f1OFhYA7NkAxfdvvNN78tBsfI9R1w45S2RtTDy7AANA2KNj/FVhYWAHZjLB2Qm7RrFHnsRR7jr8hhZvKrKoDdGDfQ39DW+FhYAifIAtKdTDzFANHlQrbtjk3D1YR2WGjlpNX1NgbEbcsLCwBw8PXW7am9akHflqr9q27We+FJw4HRbN92KG/Oip+vpG/ax1wsLAHTw8HzPU1Sgg+186PP4dsSplgJC9myAKPSu3bnvhYWAFkMroWgzG2J9Rs2dz8r/fCwsL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3" name="AutoShape 6" descr="data:image/jpeg;base64,/9j/4AAQSkZJRgABAQAAAQABAAD/2wCEAAkGBhQSEBUUEhQVFRUUFhQVFxgYFxQXHBUYFRQVFBUXFxoXHCYeGBojHBcWIC8gIycqLSwsFx8xNTAqNSYrLCkBCQoKDgwOGg8PGikfHyQpKS0pKSktKSkpKSksKSkpLCktKTApLCopLCkpLSwsKSksKSwsKSkpLCkpLCwpKSwsKf/AABEIAKgBLAMBIgACEQEDEQH/xAAcAAACAgMBAQAAAAAAAAAAAAAABQQGAQMHAgj/xABMEAACAQIEAwQGBwMJBwIHAAABAgMAEQQFEiEGEzEiQVFhBzJxgZGhFCNCUmKxwTNysjVDU3OCkqLC0RUkNLPh8PF00ggWJURjk5T/xAAaAQEAAwEBAQAAAAAAAAAAAAAAAQIEAwUG/8QAMxEAAgIBAwEECQQBBQAAAAAAAAECAxEEITESBTJBURMiYXGBkaGxwULR4fDxBhQVIzP/2gAMAwEAAhEDEQA/AOt5nhZJEAimMLA31BI3uN9iHFrfPauTZZxhmUmbHANilFpZYzIIIf5tWINiO/SPjXZDXB8rxCpxVIzsqqMRiLliFA7EnUnYV0ZzR1U5Fju7Mj//AC4el+WT5hDmaQYmYYiCWGRldYVj0uhGzleht033v5VY24iwo64mD/8AdF/7qicM8VR47nmIdiGYwhwwYS2AOtbDZTfbr86Ad0UUVYgWcRcRQ4KBpp2so2AG5dj0VR3k2/Wqbw9nWY5sTLG4wOEBIUqqySyW62ZwQPaB123ql+mrNXmzJcMCdEKRgD8coDMfbYoPca7hlmXLBDHCgssSqg/si1/ebn31Xlk8IUtwo2nbHY4N97nKf8JTT8qqmbcX47KZkGNti8LIbLMqCORe8hgvZLAb22uBsetdKqv8f5SuIy3Eow3ETyL5PGNan4j5mjQTG+W5lHiIklhYPHINSsO8H8j3WqTXH/QHnbHn4VjdQFmTyudDge3sn3GuwVKD2CqL6Q5sxwsMmJwuKXlpu8TRRXRSQLoxHasT0O/5VeqrPpL/AJJxf9V/mWjIQm9G/pOXHKIcQVTFAeQWYDvTwbxX3jbpf64rj/RkZcuwmMwN1xAgid0U2MhC31oR0k/P29bL6NvScMXbDYohMSuwY9kTW8vsyeI7/lUJlmvIl+kfGY3B4aTFYfFdlWW8TQxEKrEL2WtfYm+/jT3hbDYnlJJicTzjJGrFBFGiqWs2xUajYbb+dKPTB/I8/ti/5q1acn/4eH+qj/gWniR4EuiiirEFd4044hy6INJd5Hvy41IBa3Uk/ZUXFz+dJOHVzLMEE885wcD7xxQonMZT0ZnkBKg/E+Vc9zZ/9o8ScqQ3jGI5IB7o4CdQ9h0uf7Rrv4FV5J4EEvCbEdnG45W7jzg3xVlsaQZNjcfhs1TCYuf6RBNFK8TlI1a6WNmKgbjcHrfUDV+rBQXvYXFTgZM0UUVJBT+N4cyjR58DiAQouYDDGx0gb6GIux2JsfdSL0Ucaz46WVcTiAXQArEI4l1qdi+oANdTYW8x7um1xn0kcKyZdilzLBdldepwBtG52JI/o3uQR4nzqrJR2auf5XPmGJxs6RY3/dYG0GX6PDdpLduNNtJ09C3d060f/PhzDDQw4E6cTiQRJ3/REWwmkbz3sniSKumT5THhoEhiFkjUAeJ8WPiSdyfOnI4JMCEKoZtRAALEAaiBubDYX62Fe6KKsQUHi3HY+XNYcJgZ+QPo5llYojgAyMoJDKbnYAAW9anEHD2PAAbM2J/9Lh6svLF72F+l7b28L16XrUYJyca4J4zzHH45sM2KEYVZW1CCEk8tgvQi296ueacPZoUJgzPt22VsNAoJ8NQB0/A1zj0OfyzL/V4n/mLXeKqtyWVX0aZzNicAGxLFpklmikJCg3R+hCgDYED3Vaq8pGB0AHfsAN/GvVXRUK4RlUCvxVIrqrKcTibhgCD2HO4OxrteZ414kBjhknJNtKGMEbHcmRlFvZvvXHsBwzmceb/TzgWIM0khQSwX0yBlIB12uA3yqrJR11+HsMeuGgPtij/9tROGeFY8DzxEexNMZgmkAR3AGhbH1Rap+V455VJkgkgINrSGIltr3HLZhbu3qZUkBRRRUg4J6acteDM1xFjplSNlP44gFYe4Kh99d0wGOWaJJUN1kVXHsYX/AFpfxPwvDj4DDONuqsPWjbuZT+nfVR4awOYZT9Q0RxuEBJRoiokiubkctiCV6nSDseh7qrwyeUdFpDx5mi4fLcTI39E6L5tICij4msNxgmm4w2NLfdGGkB+Jsvzqp51wxjs4lT6Sv0LCIbiPUryufvMFuoa3S52udjU5CQm9AWUNrxGJI7GlYVPib62t7AF/vV2SoeUZTFhoUhhUJGgsB+ZJ7yTuTUyiDeQqs+kr+ScX/Vf5lqzVTvSIcVPhZsLhsJJIZQq8zXAqAXVmsGcMTtbcUZCGnAn8mYP/ANPF/DVU9JXox+k3xWDGnEr2mVdubbfUPCTz7/nT7gSXEx4aHDYjCSRGKPQZNcLIdGy+q5YEjy7qtVFuieGcDzL0kNicpnweLBGJUx6WII5gWRdQcfZcDr428a7jk/8Aw8P9VH/AtUX0mejBcYrYjDALiQLsuwE4A6HwfwPf0PjV7ytCsEQIsRHGCPAhACKhchkqiiirEHz/AJiP9n8S8yTZDiedf/8AHOSS3u1t8DX0AKrHHPAUOZRAMdEqX5cgF7X3KsPtKfD4Un4dx2ZYBBBi8M+KiSypPAVdgo2AdCQxt49fbVeC3Jf6L0hPGCWuuHxrH7v0WUH4sAvzqv4OHHYzNYMRNhmw+Fw6y6Fd01szoV1MqsTc7eQAqckYL9RRRUkBSni5AcvxQIuPo83yjY02qscY4zEtBPBh8HLKZI2jWTXAqdtbE9pw21z3d1Qwijf/AA/IP97Nt/qBfy+sP512CuR+jLJswy1phLgZHSYJ6kmGurJq7jJYghj391dYw8hZFYqUJAJU2upI6HSSLjyNRElmyiiirEBWV61ilecZtNFtDhJcQdNwVeBFB3sp5jg+ewNGDjnod/lqX+rxP/MWu71xLgbhbMsDj/pL4JnVhIrhZMOD9YQbreTuI6V2XAYppEDPE8RJPYcoSLG1+wxXf21WJaRIoooqxUKKV5vnfIkiQqtpRLZnk0BTGgcg9k9RW3MM3EOH5zqTsllUg6mkZVRQdgbswF9h31GQT6KXrmpE6wSJpaRGdCG1A8sqJF6AgjUp6bjw6VqxnECxYlIZFKrIoKyX7OssVCPt2CxGx3BO2xtdkYGtFRMDjTJCJNIBIJ06r9CRbVYeHh30twfE+pMNI8RVMVoVGDh9LyKWRXGkWvYi4uL+F6ZA9oqBjM00TRwquqSVXfrYKkekMzGx72UAAb38jWcszQSmVSpV4ZOW63vvpV1IPepVgfl3UyME6iikWX8T8yVYzFbVJiY7h9Wk4ZirMw0iytbY+JAqQPaKXZ5nS4aMOys4vuF6qg3kkP4VG5qbNNZCw7VlLDfrYE9fOoyDZRSbh/iQYq1ksDFFLqVw4HNF+WxAFpANyPA1vzrPFwwUsrMCw1EW+rS4VpW/CpK39vkaZAyooqNmWL5UMkgXVy0Z9N9N9ILEXsbbCpBJorVhJ9caORbUqta97agDa9hfrUKbPVXFJAVbtg2f7IcLrER79RQM3sHnUZAyooqBm2ZmERkJq5kscPrabcw6Q3Q3A8KkE+il2eZx9GRX5bSAuqEJuwDX7SrbtWte2x8PCveX5oJmbRYoBGyuGuHEi6gbWFrW8ajIJ1FKP9v2OIUx2kgZQE1ftRIByWB07BmuvfYqa351mv0eAyldWkoCNVvXdUvqt0Bbw7qAYUVFwGM5isez2WZew+sHTsd7De9xbyqJkmefSd1UKBcMC/bicG2iRCAVNt+/39aZA1opVmGbyRyonKBEsnLQmS1yImlJICGw7JHj5VtzXNDBhXnZLlE1smoddrqGsQbeNt6ZAwoqFmmaCCEyOCd0UKvVnkdY0UE26swFz7a2wSuWs6KvZBur6t77rYqD76ZBIopbnGerhtGpSQzAMRa0aEheY34QzIP7V+41IzTMVgheV76Y11EAXJ7gB4kmw99TkEqio2GmkJGuMKCt9n1Wa47JGkd3eLjatMeZk4p4NHqRRy6tXXWzqBpttuh3v4UyCfRS05uWmliiTW0KoXJbQNUgLIg2NzYXJ6C492zAZqJ8OJ4wbMpYK3ZNxcFWtexBBB69KjIJ1FI8p4pXECEohBkJWRHNmhPKMo1Cx1AqNiCAQRTypyCHissDzRSlmBh16QLWPMXS17i/TwIr3mGXJPE0Ug7LW6GxBUhlZSOhBAIPiKk0VAIMWVDnCZ2Z3VDGhOkBVYqXsFAGpiq3Pl3V6xOUpIzGTtK8fKZCFKldRbwvffxqbai1ARMFl6xQrChOlF0Ak6jbuuT1PmaiYHhxI0hQs7rh7csMV2IUqGOlRqIBNr9L01ooCHjMsWSSOS5WSPUFYW9V7a0IIIKnSp9qgis5flqw6yCWaRzJIzdXYgLfYAAAKAABYAVLFFAFQsrytYA4Uk65JJCSFvqkYu3qgbXJtfpU21ZtUgg4jKUkctINd00BWClVFyWsLfa2vfrpHhRgsrEWHEAZyqoUDMQW02IAvaxsDYbdwqbRUAV5Xw8mHKmNn7MSQm5FpFjGmNnAG7qNtQtt1vW3E5LHIzmQa9aCOzBSFXe4XbvJJN/AeFT6KAj5fg+VEkYZnCKFDOQWIUWGogC586zjsIJYnjJIEishItezAqbXBF7HwrfRUgiYHAmMWMruAqqA2jshRbbSo3PeT4Coc/DUbqQxbWZRNzRpDhw4cEHTYWsF6eqLU3oqAFRMxy0TBAzMOXIko023aM3W9wdr1LrNqkEbGYISaLkjQ6yC2ncr0vcHb2Vqy/J44GkaIaeawdh3arWJUfZv1IHfc95qbas2oCBiMnjfERzm+uNWUWNgQTcah36Tcjwua9ZtlgxERjZmUEqbrpv2GDi2oEdQO6plFQDRhsMVDapGcsb3IUW2AsAgAHS/tJqLhclVJhMzs8gj5OptIJTUG7WkDUbgbnp3WubsaKAh47LBK8TlmHJcyKBpsWKMnauCbWY9LV6zTLlnheJyQsi6WK2vY9bXBHyqVRQEXH5as0RikuQdO4NmBUhlYEdGDAEeytGDyUJO07OZJWjWIsyxjsqzOPUUb3bc+QpjRTYC/F5HHKZDINfMQR2YA6Vswsu219RO9969Nk6Nhvo8haRDGIyWPaYAAXJAHa2G/iL1OooCLhcGykapXey6bNoF+nabSou23X5V5TLQMQ8+ptTokZHZ06ULMLbXvdz31MotQECTKBzXlR2jaRVV9OkhtFwrWYGzgEi48r3sK24PLUihEMYKoq6R3keJuep3Jue81KooBZBw7ErwyWPMgj5StsCyadAD2ADWHTwufE0zooqQI81YjFw8zV9H5cnS+nnak0cy3do16dW1799qZ5eU5Y5V9HatfV943tq3te9vK1tqlA1iowBJw5+0xnX/AIk6b6vV5UdtN/s6uZ02vqqDnUgGNN2sv0YX1c3TqEvdo+3pvbvq1XovTAIuY2MEl/6N/G/qnw3vVeyaOdZcMkmuWMIzpNc3sYh9VNbq4PRu8eYN7VRTAyQc3w6tExa/YV2Fiw30EA2HU77eZqLwrhgMJCx1a3hg5mosTrEYDEhujXvfpTiimAJMMf8A6lN1t9Ght62nVzJddu7Vbl377WrVxKpM+DC98sgYEuF08iS2vR3a9HXvtVgvWb0wDThYtEaqfsqAbEkbDexbe3tpTwhf6O19V+diPW1X0899Hrb20abeVqd1m9AVkMomxX0st645Xr25PLS3K0/a1h727V7X2tTvMsWY4mZRqbog33ZtlB8Bci58L1KvRTAK/wAOySRSyYaUu389G7EMSrn6xCRsCr6iB91h4VYKKKlA04vDLJGyNezAg2JUi/eCNwfMUm4R1NEXkYs6lobkFbpC7IjaTtdwA5Pfq22p/Wb1GAYpVxLADhpWN9SRTFLFhZjGQpAHVr2t59Ka0VLAuyHDqsCML3dIma5J7QjAJseh8fOkmMe2Pm1NZdOEI1c6xOt+YI9O2u2j5Xq2Vm9RgCrifm/RZOTq12X1PW0615mj8WjVa3fa1e8uaDV9SfsLe2sjTc6b321deva8aY1m9MAQcQQSNPCYJCkqrMRe+iS3LtHKB9lu1v1B3HSxk8NljCWdGjZpZyUY3K/XOAL9LWAtba1vGm16xTAKviG7eM+ka7k/7vp135fKXTydP85zNV7b3tfa1PMnMn0aHn/teXHzOnr6Br6ed6mUUwCvcI41eSIyW1mXEmx1k6RPJpJLd2nTbytat+davpOH16vo/wBbzLXtzLLyeZb7Hr9dr2v3U7vWKYAm4dLasR63J531Gq/q8tNem++jmatPvttaoWNm04nEHEAleWn0cEsqMNB5qhgLCUvb8VtNtr1ZqyDTAI2XSFoYyVKEoh0kklbqNmJAJI7794pZwofq5vW/4nEWvq9TmHl21fZ02tbandBNMArkhH0nFfStWgqnJ9YLy+X2+Xb+c16r27XqeVWAyBU1G9gLm972AvuOt62A1imAVjL8VMmKV5A/Kxg6EhhC6AtFsPUVo9jf7Sjxqz0UVKAUUUUAUUUUAUUUUAUUUUAUUUUAUUUUAUUUUAUUUUAUUUUAUUUUAUUUUAUUUUAUUUUAUUUUAUUUUAUUUUAUUUUAUUUUAUUUUAUUUUAUUUUAUVBzDPIIP2siqfC9z8BvSXFccqBeOJiO5pCsSn2ark/CrxhKXCOE764d5loornmK4+l7nUeUcZP+OU/5aUz8XzN9pz+87fkmkVojo7ZGOfadMfadZrAYeNcYlzqVvt/AD8+tRpcY7es7N7WJruuz5eLMsu2IeETtMuYxL60kY9rqP1qJJxNhV6zx/wB4H8q45W/BwyM1olZm8FFzV/8AYJLLkc/+XnJ4jD8nXIOI4H/ZuX/cSRvmFtU76Strkhf3uyfga55g+DMbKPrHKL4O7Mf7oJ/SnGE9G0Q/ayO/kLKP1PzrJOqqP6/yehVqNRNf+fzeCztmcQ6yxj+2v+teEzmAmwmiJ8A6n8jUPDcI4SPpCpt3tdv4qaQ4ZUFlVVHkAPyrPJwXBrh6V97CPatcXHSs15lkCgsxsB1rEcoYXUgjyrj6SPV05WfI79Lxk90VqxGIVFuxsPz9lZgnDqGXofl5Go9NDr9HldXl4k9Dx1Y2MyzBet/cGP5A1CfiDDr60qr+9df4gKnu4AuTYeda45lkBsQwGx7x/wBat6WtS6W9/LO5RxnjMTVDm0L+rLGfY6/61ibMNO5jkI8UUP8Awm/yqNi+GMNJ68KX8QNJ+K2pRiPR7F1hlliPk1x+h+dd0oPl4M8pXLiKfxGh4swwNmk0HwdJE/iWpMOe4d/VmiP9tf1NU3HcNZhGDolMy+Gq/wDhk2Pzqp4+N1a0qaG80CE/ACtlelhPuy/v0POt191Xeh/fedqSQMLggjyN/wAq9VwuOUqbqSPYSPyphh+JsSnqzSW8C2r86tLs+S4aKQ7Yj+qLOyUVyqHjvEr1fV7h+oI+VNMN6R5PtBfep/NT/lrjLRWr2mmHalEuco6DRVWwnHiN60bH+rIk/wAJ0v8AKmuC4nw0pssqg/da6H2Wa29Z5VTjyjZDU1T7skNKKAaK5mgKKKKAKKKKAKKjZhmKQRmSRtKj5nuAHefKqNic+xOYSGLD/VRfaN7WXxkbuH4R86611SnvwvMzX6mNW3LfC8SyZxxlDCdC3lk6aE338Ce72C5qr5vxFO37eXkD+ii3kI/Efs+8+6lmLzKPD3jwu7dGnPrN4iP7i9dxufzRlq9KnSx5/wA/weDqdfNvGfguPn4k1sy0n6pQl/tHtOfa56H2AVDklLG5JJ8TufjXiit8YKPCPKlZKXJm9Yooq5zCtuHw7OwVFLMxsANya1gV1XhDhtcNEHYfWuAWP3Qeij9azai9Uxz4mzR6V6ifT4eIoyP0dAWfEm5/o1NgP3mHX3VcsJgkiXTGiovgoA/81uorxLLp2PMmfV0aWulYgvj4mCbda889fvL8RXuouIy2NvWUDzG1Yr5WRWa8fHY2QUW9ze2lhY2IPmKQYp3gfSrm3Ub32868Y3CovqSA+Vr/ADG1Q6+K7V7SnY+hxUZLhxln7Hr6XTpbp5Xk0TMRmrumlrd24Fr2qNDOyG6kg/8AfWvFYrwrNVbZJTlJtrhm+NUIrCWxtnxDObsbn8vZXrD4xkBCm1/+71ooqivsU+vqefPxJ6I46cbHuSUsbsSfbTLBZssaBdJJ6ncdTSqiu2n1ltFnpIPfze5SymE49L4H8GavJ6kXvJ2HyqfFq+1pHkLn5mq7BmEqCwJt4EAj8qmQ51J3x39gYf619Vou1oYTvlNv3bfQ8u7Sv9CWPeOq04rBpIumRVYeBANaYcxLdYpB7v8AxUtWv4++vpadTXdvB/dHnTra2kinZv6Oka7YdtB+41yp8geq/OqDjME8TlJFKsvUH8x4jzruFI+K+HVxURsBzUBKHx/CfI162n1coPpnuvseLrOzoTi5VrD+jOSUV7kiK7EEHz+H53rxXtJprKPmGmnhhUxcze1ntIvhINXwPrD3GodFQ4p8lozceGWDL860fsZngP3XPMi+Nrr7wfbVlw/G0kVvpUXZPSWKzKfnb4G/lXO6lYHMpIidDWB9ZSAVb95Tsay26WMuP78f3N1OunDxx/fL/B2DLs3inW8ThvEd49oO4qZXJsCqTuOQfo8/2QGIRz4IeqE/dNxVhyzjmSJ+TjUII21WsR5sBsR5rXmz0rTxH5eP8nt09oRkv+zb2rj+C8UVrw+IWRQyMGU7gg3BrZWQ9NNPdHMeMMzbE4vlJuqMI1Hi5IVj8dvdTXiOAYHALDH60rWdu9rC7/HYeyq9kjgZimv+na9/EswHztV641yVsRhuwLvGdaj721mA87flXpWNQdcH3eX7TwaVK5XWfq4XsRyk1isleu3SsV6/O58+zdg8I0sixoLsxAA9tTM5yCbDNaRdj0Ybq3sPj5GvGR5jyMRHLa4Q7jxBBU287GuvRSRYiIEaZI3HkQfIg99YdTfOmaeNj09FpK9RCSbxLwOJUV0TOPRyjXbDtoP3GuVPsPUfOqZmXD88H7SNgPvDdT7xtXWrU12cPDM9+itp7y280QEaxB8N/hXacpzJZ4UkQ7MN/I94PsNcVAprkPEUmFe6G6n1kPRv9D51TVUO6KceUddBq1p5vq4fJ2GgmlGScUQ4kDQ1n70bYj2feHspvXhyi47M+srsjYuqLyiJKZT6gVR4sbn4AWqK+Tu/ryk+wf8AWmtBNebdoK7t7XKXszhfJGqF0o91JCteH072Y/AUqxqIGtGSbdST+W1NsY8kvZjBCd7HbV/0rGHyFR651eQ2H+tfParQRvfotJUkvGT/AAb6rnBdVss+wRpGWNgCT5Vgi1W6KFVFlAHsquZrh9MreDdoe/8A63rzdf2LLR0qxyy84Zoo1itn04wRVUk2AuawRViyvL+WtyO0fkPCvWPytZN+jePj7a6Q/wBP3T06tT9bnp9n7lXr4Kzp8PMQYbCmQkLa9r+FepsC69VI8+v5VKy5GjxADCxNx8j0qwVfs7seGqql1txkngi/VyqmsbpoSZdnNrLJ07m8PbTpXBFwbitc2ERvWUH3b/GtcGACHsFgPC9x8D0r6TR6fU6b1JNTj58NfuedbOuzdbP6EmiiivZMoUV5llCgliFA6kkAD41SeJOPxYx4U3J2MncP3B3nz/OuldUrHiKOF2ohTHqmxHx3OjYshALIoU2+9cu3zaq5XpmJJ777n39TWY4SxAUEk9AASfgK+gqh6OCj5Hxt9juscscnit2GwrSMFRSzHoALmrLk3o+mks031S+B3c+7oPf8KvmU5FDhltEtierHdm9p/Ss12thDaO7N2m7Mst3n6q+pyvOeH5cMUEtu2t9je1uqnzFxSyrRx7nKzThUN1iBW/ixN2t5CwHuNVetFEpSgnPlmTVQhC1xr4R6VrdNvAiunpla5hgYmk2kKbP3gi4N/EEjpXN8vwLzSLHGLsxsPLxJ8hXZsuwYhiSNeiKF9tuprHr5qPTjk9Hsqpz6uperj6nMMtzWbL8QUa9gbOnc1/tL523BrqWFxKyIrobqwBB8jVI9JmEAMUo9Y6kPmBYj4XPxqXwHmlsKVbfTIwHsIVrfFjWe6KtqVq54Zq083pr5UN5jyhFxzkrQ4gyqLJKdQI+y/Uj49oe+rnwrn4xMIJP1iWDjz7m9hppjcEkqFJFDK3Ufr5GqFjOGcTgZedhSXUeG5A+66/aHmPlVYzjdWoSeGuH+DrOqemtdsFmL5Q/4i4IjxBLoeXL3m3Zc/iHj5j51z7Ncgmw5+tjIH3hup9jD9a6TkHF0WJAUnRL0KE9T+E9/s608ZQRYgEHuNRXqLaH0y+pNujo1a64PD81+UcJtTPJeIZcK14zseqHdW93cfMV0XMeCMNLuE5beMe3+Hp8qreN9GsgvypFceDDSflcVuWrpsXTP6nly7O1NMuqvf3D/ACfjuCawc8p/Bj2SfJunxtVjBBHcQfnXH8XwtiovWhe3itnH+G9a8BneIwxsjun4Te391q4T0cJb1S+Bqr7Str9W+D951DG8LYaW5eFbnvXsn4ra9JMV6NYT6kkieRsw/Q1Cy70lMNp4r/iQ2/wn/WrJgOLsLLbTKFJ7nuh+e3zrg46inz+5rU9HqecZ+TKtL6NplN45UNulwyn5XplgFzODZlSdR3F11W8mNj8b1b1YEXFiPEVmuctTOSxLD951hoaoPNeV7mLsHmxbaSGWI/iXUv8AeS4pjRRWd7m2Ka5eQoooolgsFaJ8GGZWP2b+/wAPnW+iudtUbY9M1lExk4vKCiiir4IPDwgkEjcG4PhXuiioUIptpcktthWCbdaj4rCu/SV0H4Vjv8WU0qxHB0chvLLiJPJpTb4AWq6SfLOU5SXdWSRj+KsND60qk/dXtn4L099VnM/SX3QR2/FIf8q/60/i4Iwi/wA1f2s5/Wp+HyOBPUhjHnoW/wASK7xlTHwb+hjnDVT26lH3bs5ZiMXisWd+ZL4BQdI9gG1TcFwHipPWQRjxdh+Qua6mBas12etkliCSM8eyot9VsnJlNy/0bRixmkZ/JeyPj1/KrPgMpigFoo1TzA3PtPU1HzDibDw31yrf7q9o/Bb1Vsz9JXdh47fik/RQfzNc8X3+b+x26tJpVthfVl3xOKWNSzsFUdSTYVQuJ+POYDFh7qp2Z+hPiFHcPPr7KrOLzCfFP2meQ9wFzb2KOnwpjgOCMVLa8fLHi5t/hG9aq9NXV61rRgu112o9SiLx5+IgphlGRS4hrRKSO9jsq+0/pV5yr0dwx2MzGU+Hqr8BufeatUMCooVFCqOgAAA9wq1uvS2r+ZTT9kzlvbt7BTw5wxHhF27Uh9ZyPkPAU5oqlcXcZgAw4c3Y9lnH2fwr4t5/rXnRjO6fmz2pyq0tfkvuJOO87E0+hDdIbrfxY+sfda3uq2cFZNy8Iute05L2PcDYAfAA++kfCvBBYiXELZRYrGereBbwHl399dAtWm+yMYKqHhyzDpNPK2x32rnhewKKKKwnsC3MeHIJ95Ixq+8Oy3xH614wmWSw7JMZE+7KNRHsdbH4g0UVbqeMHL0UM9SW40Um2/Ws0UVU6hWubCo4s6q37yg/nRRQhrPIsn4Swr9YEH7t1/hIpfN6PMKenMX2Pf8AiBoororZrhs4y01UuYo1w8Bcs3hxU0fst+lqZYfLsWn/AN0r/vxfqrA1iikrZS53Ijpq4d3b4sZQc37fLP7usfI/61Ioormd8YCiiihIUUUUAUUUUAUUUUAUUUUAUUUUBExeGlb1JRGPKMMfixt8qTYrg4y/tcXOw8OyB8ALVmirRm48HKdMZ941RejrDDqZW9rAfwqKYYfhDCJ0hU/vXb+I0UVZ2zfLZSOlpjxFfIaQ4dUFkVVHgoA/KtlFFczuklwFQ8XmBXZI3kbwUWHvZrKKKKEPgS4vKMXitppFgiPVI7sxH4m2v+XlU/KOFoMPYol3H223b3dw9wooq/pJYwtkclp4J9b3fm9xvRRRVDuf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8" name="Picture 5" descr="ANPCyT_fondo-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1" y="5272866"/>
            <a:ext cx="1754907" cy="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09877"/>
              </p:ext>
            </p:extLst>
          </p:nvPr>
        </p:nvGraphicFramePr>
        <p:xfrm>
          <a:off x="683568" y="836712"/>
          <a:ext cx="8028730" cy="2914262"/>
        </p:xfrm>
        <a:graphic>
          <a:graphicData uri="http://schemas.openxmlformats.org/drawingml/2006/table">
            <a:tbl>
              <a:tblPr/>
              <a:tblGrid>
                <a:gridCol w="2774361"/>
                <a:gridCol w="1410864"/>
                <a:gridCol w="1323226"/>
                <a:gridCol w="1261666"/>
                <a:gridCol w="1258613"/>
              </a:tblGrid>
              <a:tr h="4311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</a:t>
                      </a:r>
                      <a:r>
                        <a:rPr lang="es-AR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ÍA</a:t>
                      </a:r>
                      <a:endParaRPr lang="es-AR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PROCESABLES</a:t>
                      </a:r>
                      <a:endParaRPr lang="es-AR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ADMISIBLES</a:t>
                      </a:r>
                      <a:endParaRPr lang="es-AR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ACREDITADOS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SUBSIDIADOS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216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Temas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0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Plan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 Innovadora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22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Raíces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7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A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-Up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4890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Cooperación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Internacional Max Planck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980237"/>
              </p:ext>
            </p:extLst>
          </p:nvPr>
        </p:nvGraphicFramePr>
        <p:xfrm>
          <a:off x="4353116" y="4001490"/>
          <a:ext cx="32941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116632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Cantidad de proyectos PICT y etapas de evaluación</a:t>
            </a:r>
            <a:endParaRPr lang="es-AR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13" name="Picture 3" descr="panthermedia_031092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13 Imagen" descr="http://www.walterbenjamin.org.ar/cont/noti/foncyt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22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9504"/>
              </p:ext>
            </p:extLst>
          </p:nvPr>
        </p:nvGraphicFramePr>
        <p:xfrm>
          <a:off x="1095816" y="980728"/>
          <a:ext cx="6916872" cy="2710404"/>
        </p:xfrm>
        <a:graphic>
          <a:graphicData uri="http://schemas.openxmlformats.org/drawingml/2006/table">
            <a:tbl>
              <a:tblPr/>
              <a:tblGrid>
                <a:gridCol w="3456385"/>
                <a:gridCol w="1644808"/>
                <a:gridCol w="1815679"/>
              </a:tblGrid>
              <a:tr h="38061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CATEGORÍA</a:t>
                      </a:r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PICT SUBSIDIADOS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MONTO ADJUDICADO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Temas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192.429.644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Plan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 Innovadora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31.873.344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Raíces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 7.875.168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AR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</a:t>
                      </a:r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-up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 6.705.711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Cooperación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Internacional Max Planck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 2.498.691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</a:t>
                      </a:r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241.382.558</a:t>
                      </a:r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418357" y="4174629"/>
            <a:ext cx="668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Open Sans"/>
              </a:rPr>
              <a:t>Total Adjudicado PICT-2013 sin becas:               	$ 241.382.558</a:t>
            </a:r>
          </a:p>
          <a:p>
            <a:endParaRPr lang="es-ES" sz="1600" dirty="0" smtClean="0">
              <a:latin typeface="Open Sans"/>
            </a:endParaRPr>
          </a:p>
          <a:p>
            <a:r>
              <a:rPr lang="es-ES" sz="1600" dirty="0" smtClean="0">
                <a:latin typeface="Open Sans"/>
              </a:rPr>
              <a:t>	      Becas </a:t>
            </a:r>
            <a:r>
              <a:rPr lang="es-ES" sz="1600" dirty="0">
                <a:latin typeface="Open Sans"/>
              </a:rPr>
              <a:t>Adjudicadas:  306</a:t>
            </a:r>
          </a:p>
          <a:p>
            <a:pPr algn="ctr"/>
            <a:endParaRPr lang="es-ES" sz="1600" dirty="0">
              <a:latin typeface="Open Sans"/>
            </a:endParaRPr>
          </a:p>
          <a:p>
            <a:r>
              <a:rPr lang="es-ES" sz="1600" dirty="0" smtClean="0">
                <a:latin typeface="Open Sans"/>
              </a:rPr>
              <a:t>Total Adjudicado </a:t>
            </a:r>
            <a:r>
              <a:rPr lang="es-ES" sz="1600" dirty="0">
                <a:latin typeface="Open Sans"/>
              </a:rPr>
              <a:t>PICT-2013 </a:t>
            </a:r>
            <a:r>
              <a:rPr lang="es-ES" sz="1600" dirty="0" smtClean="0">
                <a:latin typeface="Open Sans"/>
              </a:rPr>
              <a:t>con </a:t>
            </a:r>
            <a:r>
              <a:rPr lang="es-ES" sz="1600" dirty="0">
                <a:latin typeface="Open Sans"/>
              </a:rPr>
              <a:t>becas: </a:t>
            </a:r>
            <a:r>
              <a:rPr lang="es-ES" sz="1600" dirty="0" smtClean="0">
                <a:latin typeface="Open Sans"/>
              </a:rPr>
              <a:t>      	$ </a:t>
            </a:r>
            <a:r>
              <a:rPr lang="es-ES" sz="1600" dirty="0">
                <a:latin typeface="Open Sans"/>
              </a:rPr>
              <a:t>337.935.581</a:t>
            </a:r>
          </a:p>
          <a:p>
            <a:pPr algn="ctr"/>
            <a:endParaRPr lang="es-ES" sz="1600" dirty="0">
              <a:solidFill>
                <a:srgbClr val="474646"/>
              </a:solidFill>
              <a:latin typeface="Open San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0264" y="160338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Montos de subsidios </a:t>
            </a:r>
            <a:r>
              <a:rPr lang="es-ES" sz="2000" b="1" dirty="0">
                <a:latin typeface="Open Sans"/>
              </a:rPr>
              <a:t>por Categoría</a:t>
            </a:r>
            <a:endParaRPr lang="es-AR" sz="2000" b="1" dirty="0">
              <a:latin typeface="Open Sans"/>
            </a:endParaRPr>
          </a:p>
        </p:txBody>
      </p:sp>
      <p:sp>
        <p:nvSpPr>
          <p:cNvPr id="4" name="AutoShape 2" descr="data:image/jpeg;base64,/9j/4AAQSkZJRgABAQAAAQABAAD/2wCEAAkGBhQSEBUUEhQVFRUUFhQVFxgYFxQXHBUYFRQVFBUXFxoXHCYeGBojHBcWIC8gIycqLSwsFx8xNTAqNSYrLCkBCQoKDgwOGg8PGikfHyQpKS0pKSktKSkpKSksKSkpLCktKTApLCopLCkpLSwsKSksKSwsKSkpLCkpLCwpKSwsKf/AABEIAKgBLAMBIgACEQEDEQH/xAAcAAACAgMBAQAAAAAAAAAAAAAABQQGAQMHAgj/xABMEAACAQIEAwQGBwMJBwIHAAABAgMAEQQFEiEGEzEiQVFhBzJxgZGhFCNCUmKxwTNysjVDU3OCkqLC0RUkNLPh8PF00ggWJURjk5T/xAAaAQEAAwEBAQAAAAAAAAAAAAAAAQIEAwUG/8QAMxEAAgIBAwEECQQBBQAAAAAAAAECAxEEITESBTJBURMiYXGBkaGxwULR4fDxBhQVIzP/2gAMAwEAAhEDEQA/AOt5nhZJEAimMLA31BI3uN9iHFrfPauTZZxhmUmbHANilFpZYzIIIf5tWINiO/SPjXZDXB8rxCpxVIzsqqMRiLliFA7EnUnYV0ZzR1U5Fju7Mj//AC4el+WT5hDmaQYmYYiCWGRldYVj0uhGzleht033v5VY24iwo64mD/8AdF/7qicM8VR47nmIdiGYwhwwYS2AOtbDZTfbr86Ad0UUVYgWcRcRQ4KBpp2so2AG5dj0VR3k2/Wqbw9nWY5sTLG4wOEBIUqqySyW62ZwQPaB123ql+mrNXmzJcMCdEKRgD8coDMfbYoPca7hlmXLBDHCgssSqg/si1/ebn31Xlk8IUtwo2nbHY4N97nKf8JTT8qqmbcX47KZkGNti8LIbLMqCORe8hgvZLAb22uBsetdKqv8f5SuIy3Eow3ETyL5PGNan4j5mjQTG+W5lHiIklhYPHINSsO8H8j3WqTXH/QHnbHn4VjdQFmTyudDge3sn3GuwVKD2CqL6Q5sxwsMmJwuKXlpu8TRRXRSQLoxHasT0O/5VeqrPpL/AJJxf9V/mWjIQm9G/pOXHKIcQVTFAeQWYDvTwbxX3jbpf64rj/RkZcuwmMwN1xAgid0U2MhC31oR0k/P29bL6NvScMXbDYohMSuwY9kTW8vsyeI7/lUJlmvIl+kfGY3B4aTFYfFdlWW8TQxEKrEL2WtfYm+/jT3hbDYnlJJicTzjJGrFBFGiqWs2xUajYbb+dKPTB/I8/ti/5q1acn/4eH+qj/gWniR4EuiiirEFd4044hy6INJd5Hvy41IBa3Uk/ZUXFz+dJOHVzLMEE885wcD7xxQonMZT0ZnkBKg/E+Vc9zZ/9o8ScqQ3jGI5IB7o4CdQ9h0uf7Rrv4FV5J4EEvCbEdnG45W7jzg3xVlsaQZNjcfhs1TCYuf6RBNFK8TlI1a6WNmKgbjcHrfUDV+rBQXvYXFTgZM0UUVJBT+N4cyjR58DiAQouYDDGx0gb6GIux2JsfdSL0Ucaz46WVcTiAXQArEI4l1qdi+oANdTYW8x7um1xn0kcKyZdilzLBdldepwBtG52JI/o3uQR4nzqrJR2auf5XPmGJxs6RY3/dYG0GX6PDdpLduNNtJ09C3d060f/PhzDDQw4E6cTiQRJ3/REWwmkbz3sniSKumT5THhoEhiFkjUAeJ8WPiSdyfOnI4JMCEKoZtRAALEAaiBubDYX62Fe6KKsQUHi3HY+XNYcJgZ+QPo5llYojgAyMoJDKbnYAAW9anEHD2PAAbM2J/9Lh6svLF72F+l7b28L16XrUYJyca4J4zzHH45sM2KEYVZW1CCEk8tgvQi296ueacPZoUJgzPt22VsNAoJ8NQB0/A1zj0OfyzL/V4n/mLXeKqtyWVX0aZzNicAGxLFpklmikJCg3R+hCgDYED3Vaq8pGB0AHfsAN/GvVXRUK4RlUCvxVIrqrKcTibhgCD2HO4OxrteZ414kBjhknJNtKGMEbHcmRlFvZvvXHsBwzmceb/TzgWIM0khQSwX0yBlIB12uA3yqrJR11+HsMeuGgPtij/9tROGeFY8DzxEexNMZgmkAR3AGhbH1Rap+V455VJkgkgINrSGIltr3HLZhbu3qZUkBRRRUg4J6acteDM1xFjplSNlP44gFYe4Kh99d0wGOWaJJUN1kVXHsYX/AFpfxPwvDj4DDONuqsPWjbuZT+nfVR4awOYZT9Q0RxuEBJRoiokiubkctiCV6nSDseh7qrwyeUdFpDx5mi4fLcTI39E6L5tICij4msNxgmm4w2NLfdGGkB+Jsvzqp51wxjs4lT6Sv0LCIbiPUryufvMFuoa3S52udjU5CQm9AWUNrxGJI7GlYVPib62t7AF/vV2SoeUZTFhoUhhUJGgsB+ZJ7yTuTUyiDeQqs+kr+ScX/Vf5lqzVTvSIcVPhZsLhsJJIZQq8zXAqAXVmsGcMTtbcUZCGnAn8mYP/ANPF/DVU9JXox+k3xWDGnEr2mVdubbfUPCTz7/nT7gSXEx4aHDYjCSRGKPQZNcLIdGy+q5YEjy7qtVFuieGcDzL0kNicpnweLBGJUx6WII5gWRdQcfZcDr428a7jk/8Aw8P9VH/AtUX0mejBcYrYjDALiQLsuwE4A6HwfwPf0PjV7ytCsEQIsRHGCPAhACKhchkqiiirEHz/AJiP9n8S8yTZDiedf/8AHOSS3u1t8DX0AKrHHPAUOZRAMdEqX5cgF7X3KsPtKfD4Un4dx2ZYBBBi8M+KiSypPAVdgo2AdCQxt49fbVeC3Jf6L0hPGCWuuHxrH7v0WUH4sAvzqv4OHHYzNYMRNhmw+Fw6y6Fd01szoV1MqsTc7eQAqckYL9RRRUkBSni5AcvxQIuPo83yjY02qscY4zEtBPBh8HLKZI2jWTXAqdtbE9pw21z3d1Qwijf/AA/IP97Nt/qBfy+sP512CuR+jLJswy1phLgZHSYJ6kmGurJq7jJYghj391dYw8hZFYqUJAJU2upI6HSSLjyNRElmyiiirEBWV61ilecZtNFtDhJcQdNwVeBFB3sp5jg+ewNGDjnod/lqX+rxP/MWu71xLgbhbMsDj/pL4JnVhIrhZMOD9YQbreTuI6V2XAYppEDPE8RJPYcoSLG1+wxXf21WJaRIoooqxUKKV5vnfIkiQqtpRLZnk0BTGgcg9k9RW3MM3EOH5zqTsllUg6mkZVRQdgbswF9h31GQT6KXrmpE6wSJpaRGdCG1A8sqJF6AgjUp6bjw6VqxnECxYlIZFKrIoKyX7OssVCPt2CxGx3BO2xtdkYGtFRMDjTJCJNIBIJ06r9CRbVYeHh30twfE+pMNI8RVMVoVGDh9LyKWRXGkWvYi4uL+F6ZA9oqBjM00TRwquqSVXfrYKkekMzGx72UAAb38jWcszQSmVSpV4ZOW63vvpV1IPepVgfl3UyME6iikWX8T8yVYzFbVJiY7h9Wk4ZirMw0iytbY+JAqQPaKXZ5nS4aMOys4vuF6qg3kkP4VG5qbNNZCw7VlLDfrYE9fOoyDZRSbh/iQYq1ksDFFLqVw4HNF+WxAFpANyPA1vzrPFwwUsrMCw1EW+rS4VpW/CpK39vkaZAyooqNmWL5UMkgXVy0Z9N9N9ILEXsbbCpBJorVhJ9caORbUqta97agDa9hfrUKbPVXFJAVbtg2f7IcLrER79RQM3sHnUZAyooqBm2ZmERkJq5kscPrabcw6Q3Q3A8KkE+il2eZx9GRX5bSAuqEJuwDX7SrbtWte2x8PCveX5oJmbRYoBGyuGuHEi6gbWFrW8ajIJ1FKP9v2OIUx2kgZQE1ftRIByWB07BmuvfYqa351mv0eAyldWkoCNVvXdUvqt0Bbw7qAYUVFwGM5isez2WZew+sHTsd7De9xbyqJkmefSd1UKBcMC/bicG2iRCAVNt+/39aZA1opVmGbyRyonKBEsnLQmS1yImlJICGw7JHj5VtzXNDBhXnZLlE1smoddrqGsQbeNt6ZAwoqFmmaCCEyOCd0UKvVnkdY0UE26swFz7a2wSuWs6KvZBur6t77rYqD76ZBIopbnGerhtGpSQzAMRa0aEheY34QzIP7V+41IzTMVgheV76Y11EAXJ7gB4kmw99TkEqio2GmkJGuMKCt9n1Wa47JGkd3eLjatMeZk4p4NHqRRy6tXXWzqBpttuh3v4UyCfRS05uWmliiTW0KoXJbQNUgLIg2NzYXJ6C492zAZqJ8OJ4wbMpYK3ZNxcFWtexBBB69KjIJ1FI8p4pXECEohBkJWRHNmhPKMo1Cx1AqNiCAQRTypyCHissDzRSlmBh16QLWPMXS17i/TwIr3mGXJPE0Ug7LW6GxBUhlZSOhBAIPiKk0VAIMWVDnCZ2Z3VDGhOkBVYqXsFAGpiq3Pl3V6xOUpIzGTtK8fKZCFKldRbwvffxqbai1ARMFl6xQrChOlF0Ak6jbuuT1PmaiYHhxI0hQs7rh7csMV2IUqGOlRqIBNr9L01ooCHjMsWSSOS5WSPUFYW9V7a0IIIKnSp9qgis5flqw6yCWaRzJIzdXYgLfYAAAKAABYAVLFFAFQsrytYA4Uk65JJCSFvqkYu3qgbXJtfpU21ZtUgg4jKUkctINd00BWClVFyWsLfa2vfrpHhRgsrEWHEAZyqoUDMQW02IAvaxsDYbdwqbRUAV5Xw8mHKmNn7MSQm5FpFjGmNnAG7qNtQtt1vW3E5LHIzmQa9aCOzBSFXe4XbvJJN/AeFT6KAj5fg+VEkYZnCKFDOQWIUWGogC586zjsIJYnjJIEishItezAqbXBF7HwrfRUgiYHAmMWMruAqqA2jshRbbSo3PeT4Coc/DUbqQxbWZRNzRpDhw4cEHTYWsF6eqLU3oqAFRMxy0TBAzMOXIko023aM3W9wdr1LrNqkEbGYISaLkjQ6yC2ncr0vcHb2Vqy/J44GkaIaeawdh3arWJUfZv1IHfc95qbas2oCBiMnjfERzm+uNWUWNgQTcah36Tcjwua9ZtlgxERjZmUEqbrpv2GDi2oEdQO6plFQDRhsMVDapGcsb3IUW2AsAgAHS/tJqLhclVJhMzs8gj5OptIJTUG7WkDUbgbnp3WubsaKAh47LBK8TlmHJcyKBpsWKMnauCbWY9LV6zTLlnheJyQsi6WK2vY9bXBHyqVRQEXH5as0RikuQdO4NmBUhlYEdGDAEeytGDyUJO07OZJWjWIsyxjsqzOPUUb3bc+QpjRTYC/F5HHKZDINfMQR2YA6Vswsu219RO9969Nk6Nhvo8haRDGIyWPaYAAXJAHa2G/iL1OooCLhcGykapXey6bNoF+nabSou23X5V5TLQMQ8+ptTokZHZ06ULMLbXvdz31MotQECTKBzXlR2jaRVV9OkhtFwrWYGzgEi48r3sK24PLUihEMYKoq6R3keJuep3Jue81KooBZBw7ErwyWPMgj5StsCyadAD2ADWHTwufE0zooqQI81YjFw8zV9H5cnS+nnak0cy3do16dW1799qZ5eU5Y5V9HatfV943tq3te9vK1tqlA1iowBJw5+0xnX/AIk6b6vV5UdtN/s6uZ02vqqDnUgGNN2sv0YX1c3TqEvdo+3pvbvq1XovTAIuY2MEl/6N/G/qnw3vVeyaOdZcMkmuWMIzpNc3sYh9VNbq4PRu8eYN7VRTAyQc3w6tExa/YV2Fiw30EA2HU77eZqLwrhgMJCx1a3hg5mosTrEYDEhujXvfpTiimAJMMf8A6lN1t9Ght62nVzJddu7Vbl377WrVxKpM+DC98sgYEuF08iS2vR3a9HXvtVgvWb0wDThYtEaqfsqAbEkbDexbe3tpTwhf6O19V+diPW1X0899Hrb20abeVqd1m9AVkMomxX0st645Xr25PLS3K0/a1h727V7X2tTvMsWY4mZRqbog33ZtlB8Bci58L1KvRTAK/wAOySRSyYaUu389G7EMSrn6xCRsCr6iB91h4VYKKKlA04vDLJGyNezAg2JUi/eCNwfMUm4R1NEXkYs6lobkFbpC7IjaTtdwA5Pfq22p/Wb1GAYpVxLADhpWN9SRTFLFhZjGQpAHVr2t59Ka0VLAuyHDqsCML3dIma5J7QjAJseh8fOkmMe2Pm1NZdOEI1c6xOt+YI9O2u2j5Xq2Vm9RgCrifm/RZOTq12X1PW0615mj8WjVa3fa1e8uaDV9SfsLe2sjTc6b321deva8aY1m9MAQcQQSNPCYJCkqrMRe+iS3LtHKB9lu1v1B3HSxk8NljCWdGjZpZyUY3K/XOAL9LWAtba1vGm16xTAKviG7eM+ka7k/7vp135fKXTydP85zNV7b3tfa1PMnMn0aHn/teXHzOnr6Br6ed6mUUwCvcI41eSIyW1mXEmx1k6RPJpJLd2nTbytat+davpOH16vo/wBbzLXtzLLyeZb7Hr9dr2v3U7vWKYAm4dLasR63J531Gq/q8tNem++jmatPvttaoWNm04nEHEAleWn0cEsqMNB5qhgLCUvb8VtNtr1ZqyDTAI2XSFoYyVKEoh0kklbqNmJAJI7794pZwofq5vW/4nEWvq9TmHl21fZ02tbandBNMArkhH0nFfStWgqnJ9YLy+X2+Xb+c16r27XqeVWAyBU1G9gLm972AvuOt62A1imAVjL8VMmKV5A/Kxg6EhhC6AtFsPUVo9jf7Sjxqz0UVKAUUUUAUUUUAUUUUAUUUUAUUUUAUUUUAUUUUAUUUUAUUUUAUUUUAUUUUAUUUUAUUUUAUUUUAUUUUAUUUUAUUUUAUUUUAUUUUAUUUUAUUUUAUVBzDPIIP2siqfC9z8BvSXFccqBeOJiO5pCsSn2ark/CrxhKXCOE764d5loornmK4+l7nUeUcZP+OU/5aUz8XzN9pz+87fkmkVojo7ZGOfadMfadZrAYeNcYlzqVvt/AD8+tRpcY7es7N7WJruuz5eLMsu2IeETtMuYxL60kY9rqP1qJJxNhV6zx/wB4H8q45W/BwyM1olZm8FFzV/8AYJLLkc/+XnJ4jD8nXIOI4H/ZuX/cSRvmFtU76Strkhf3uyfga55g+DMbKPrHKL4O7Mf7oJ/SnGE9G0Q/ayO/kLKP1PzrJOqqP6/yehVqNRNf+fzeCztmcQ6yxj+2v+teEzmAmwmiJ8A6n8jUPDcI4SPpCpt3tdv4qaQ4ZUFlVVHkAPyrPJwXBrh6V97CPatcXHSs15lkCgsxsB1rEcoYXUgjyrj6SPV05WfI79Lxk90VqxGIVFuxsPz9lZgnDqGXofl5Go9NDr9HldXl4k9Dx1Y2MyzBet/cGP5A1CfiDDr60qr+9df4gKnu4AuTYeda45lkBsQwGx7x/wBat6WtS6W9/LO5RxnjMTVDm0L+rLGfY6/61ibMNO5jkI8UUP8Awm/yqNi+GMNJ68KX8QNJ+K2pRiPR7F1hlliPk1x+h+dd0oPl4M8pXLiKfxGh4swwNmk0HwdJE/iWpMOe4d/VmiP9tf1NU3HcNZhGDolMy+Gq/wDhk2Pzqp4+N1a0qaG80CE/ACtlelhPuy/v0POt191Xeh/fedqSQMLggjyN/wAq9VwuOUqbqSPYSPyphh+JsSnqzSW8C2r86tLs+S4aKQ7Yj+qLOyUVyqHjvEr1fV7h+oI+VNMN6R5PtBfep/NT/lrjLRWr2mmHalEuco6DRVWwnHiN60bH+rIk/wAJ0v8AKmuC4nw0pssqg/da6H2Wa29Z5VTjyjZDU1T7skNKKAaK5mgKKKKAKKKKAKKjZhmKQRmSRtKj5nuAHefKqNic+xOYSGLD/VRfaN7WXxkbuH4R86611SnvwvMzX6mNW3LfC8SyZxxlDCdC3lk6aE338Ce72C5qr5vxFO37eXkD+ii3kI/Efs+8+6lmLzKPD3jwu7dGnPrN4iP7i9dxufzRlq9KnSx5/wA/weDqdfNvGfguPn4k1sy0n6pQl/tHtOfa56H2AVDklLG5JJ8TufjXiit8YKPCPKlZKXJm9Yooq5zCtuHw7OwVFLMxsANya1gV1XhDhtcNEHYfWuAWP3Qeij9azai9Uxz4mzR6V6ifT4eIoyP0dAWfEm5/o1NgP3mHX3VcsJgkiXTGiovgoA/81uorxLLp2PMmfV0aWulYgvj4mCbda889fvL8RXuouIy2NvWUDzG1Yr5WRWa8fHY2QUW9ze2lhY2IPmKQYp3gfSrm3Ub32868Y3CovqSA+Vr/ADG1Q6+K7V7SnY+hxUZLhxln7Hr6XTpbp5Xk0TMRmrumlrd24Fr2qNDOyG6kg/8AfWvFYrwrNVbZJTlJtrhm+NUIrCWxtnxDObsbn8vZXrD4xkBCm1/+71ooqivsU+vqefPxJ6I46cbHuSUsbsSfbTLBZssaBdJJ6ncdTSqiu2n1ltFnpIPfze5SymE49L4H8GavJ6kXvJ2HyqfFq+1pHkLn5mq7BmEqCwJt4EAj8qmQ51J3x39gYf619Vou1oYTvlNv3bfQ8u7Sv9CWPeOq04rBpIumRVYeBANaYcxLdYpB7v8AxUtWv4++vpadTXdvB/dHnTra2kinZv6Oka7YdtB+41yp8geq/OqDjME8TlJFKsvUH8x4jzruFI+K+HVxURsBzUBKHx/CfI162n1coPpnuvseLrOzoTi5VrD+jOSUV7kiK7EEHz+H53rxXtJprKPmGmnhhUxcze1ntIvhINXwPrD3GodFQ4p8lozceGWDL860fsZngP3XPMi+Nrr7wfbVlw/G0kVvpUXZPSWKzKfnb4G/lXO6lYHMpIidDWB9ZSAVb95Tsay26WMuP78f3N1OunDxx/fL/B2DLs3inW8ThvEd49oO4qZXJsCqTuOQfo8/2QGIRz4IeqE/dNxVhyzjmSJ+TjUII21WsR5sBsR5rXmz0rTxH5eP8nt09oRkv+zb2rj+C8UVrw+IWRQyMGU7gg3BrZWQ9NNPdHMeMMzbE4vlJuqMI1Hi5IVj8dvdTXiOAYHALDH60rWdu9rC7/HYeyq9kjgZimv+na9/EswHztV641yVsRhuwLvGdaj721mA87flXpWNQdcH3eX7TwaVK5XWfq4XsRyk1isleu3SsV6/O58+zdg8I0sixoLsxAA9tTM5yCbDNaRdj0Ybq3sPj5GvGR5jyMRHLa4Q7jxBBU287GuvRSRYiIEaZI3HkQfIg99YdTfOmaeNj09FpK9RCSbxLwOJUV0TOPRyjXbDtoP3GuVPsPUfOqZmXD88H7SNgPvDdT7xtXWrU12cPDM9+itp7y280QEaxB8N/hXacpzJZ4UkQ7MN/I94PsNcVAprkPEUmFe6G6n1kPRv9D51TVUO6KceUddBq1p5vq4fJ2GgmlGScUQ4kDQ1n70bYj2feHspvXhyi47M+srsjYuqLyiJKZT6gVR4sbn4AWqK+Tu/ryk+wf8AWmtBNebdoK7t7XKXszhfJGqF0o91JCteH072Y/AUqxqIGtGSbdST+W1NsY8kvZjBCd7HbV/0rGHyFR651eQ2H+tfParQRvfotJUkvGT/AAb6rnBdVss+wRpGWNgCT5Vgi1W6KFVFlAHsquZrh9MreDdoe/8A63rzdf2LLR0qxyy84Zoo1itn04wRVUk2AuawRViyvL+WtyO0fkPCvWPytZN+jePj7a6Q/wBP3T06tT9bnp9n7lXr4Kzp8PMQYbCmQkLa9r+FepsC69VI8+v5VKy5GjxADCxNx8j0qwVfs7seGqql1txkngi/VyqmsbpoSZdnNrLJ07m8PbTpXBFwbitc2ERvWUH3b/GtcGACHsFgPC9x8D0r6TR6fU6b1JNTj58NfuedbOuzdbP6EmiiivZMoUV5llCgliFA6kkAD41SeJOPxYx4U3J2MncP3B3nz/OuldUrHiKOF2ohTHqmxHx3OjYshALIoU2+9cu3zaq5XpmJJ777n39TWY4SxAUEk9AASfgK+gqh6OCj5Hxt9juscscnit2GwrSMFRSzHoALmrLk3o+mks031S+B3c+7oPf8KvmU5FDhltEtierHdm9p/Ss12thDaO7N2m7Mst3n6q+pyvOeH5cMUEtu2t9je1uqnzFxSyrRx7nKzThUN1iBW/ixN2t5CwHuNVetFEpSgnPlmTVQhC1xr4R6VrdNvAiunpla5hgYmk2kKbP3gi4N/EEjpXN8vwLzSLHGLsxsPLxJ8hXZsuwYhiSNeiKF9tuprHr5qPTjk9Hsqpz6uperj6nMMtzWbL8QUa9gbOnc1/tL523BrqWFxKyIrobqwBB8jVI9JmEAMUo9Y6kPmBYj4XPxqXwHmlsKVbfTIwHsIVrfFjWe6KtqVq54Zq083pr5UN5jyhFxzkrQ4gyqLJKdQI+y/Uj49oe+rnwrn4xMIJP1iWDjz7m9hppjcEkqFJFDK3Ufr5GqFjOGcTgZedhSXUeG5A+66/aHmPlVYzjdWoSeGuH+DrOqemtdsFmL5Q/4i4IjxBLoeXL3m3Zc/iHj5j51z7Ncgmw5+tjIH3hup9jD9a6TkHF0WJAUnRL0KE9T+E9/s608ZQRYgEHuNRXqLaH0y+pNujo1a64PD81+UcJtTPJeIZcK14zseqHdW93cfMV0XMeCMNLuE5beMe3+Hp8qreN9GsgvypFceDDSflcVuWrpsXTP6nly7O1NMuqvf3D/ACfjuCawc8p/Bj2SfJunxtVjBBHcQfnXH8XwtiovWhe3itnH+G9a8BneIwxsjun4Te391q4T0cJb1S+Bqr7Str9W+D951DG8LYaW5eFbnvXsn4ra9JMV6NYT6kkieRsw/Q1Cy70lMNp4r/iQ2/wn/WrJgOLsLLbTKFJ7nuh+e3zrg46inz+5rU9HqecZ+TKtL6NplN45UNulwyn5XplgFzODZlSdR3F11W8mNj8b1b1YEXFiPEVmuctTOSxLD951hoaoPNeV7mLsHmxbaSGWI/iXUv8AeS4pjRRWd7m2Ka5eQoooolgsFaJ8GGZWP2b+/wAPnW+iudtUbY9M1lExk4vKCiiir4IPDwgkEjcG4PhXuiioUIptpcktthWCbdaj4rCu/SV0H4Vjv8WU0qxHB0chvLLiJPJpTb4AWq6SfLOU5SXdWSRj+KsND60qk/dXtn4L099VnM/SX3QR2/FIf8q/60/i4Iwi/wA1f2s5/Wp+HyOBPUhjHnoW/wASK7xlTHwb+hjnDVT26lH3bs5ZiMXisWd+ZL4BQdI9gG1TcFwHipPWQRjxdh+Qua6mBas12etkliCSM8eyot9VsnJlNy/0bRixmkZ/JeyPj1/KrPgMpigFoo1TzA3PtPU1HzDibDw31yrf7q9o/Bb1Vsz9JXdh47fik/RQfzNc8X3+b+x26tJpVthfVl3xOKWNSzsFUdSTYVQuJ+POYDFh7qp2Z+hPiFHcPPr7KrOLzCfFP2meQ9wFzb2KOnwpjgOCMVLa8fLHi5t/hG9aq9NXV61rRgu112o9SiLx5+IgphlGRS4hrRKSO9jsq+0/pV5yr0dwx2MzGU+Hqr8BufeatUMCooVFCqOgAAA9wq1uvS2r+ZTT9kzlvbt7BTw5wxHhF27Uh9ZyPkPAU5oqlcXcZgAw4c3Y9lnH2fwr4t5/rXnRjO6fmz2pyq0tfkvuJOO87E0+hDdIbrfxY+sfda3uq2cFZNy8Iute05L2PcDYAfAA++kfCvBBYiXELZRYrGereBbwHl399dAtWm+yMYKqHhyzDpNPK2x32rnhewKKKKwnsC3MeHIJ95Ixq+8Oy3xH614wmWSw7JMZE+7KNRHsdbH4g0UVbqeMHL0UM9SW40Um2/Ws0UVU6hWubCo4s6q37yg/nRRQhrPIsn4Swr9YEH7t1/hIpfN6PMKenMX2Pf8AiBoororZrhs4y01UuYo1w8Bcs3hxU0fst+lqZYfLsWn/AN0r/vxfqrA1iikrZS53Ijpq4d3b4sZQc37fLP7usfI/61Ioormd8YCiiihIUUUUAUUUUAUUUUAUUUUAUUUUBExeGlb1JRGPKMMfixt8qTYrg4y/tcXOw8OyB8ALVmirRm48HKdMZ941RejrDDqZW9rAfwqKYYfhDCJ0hU/vXb+I0UVZ2zfLZSOlpjxFfIaQ4dUFkVVHgoA/KtlFFczuklwFQ8XmBXZI3kbwUWHvZrKKKKEPgS4vKMXitppFgiPVI7sxH4m2v+XlU/KOFoMPYol3H223b3dw9wooq/pJYwtkclp4J9b3fm9xvRRRVD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7" name="6 Grupo"/>
          <p:cNvGrpSpPr/>
          <p:nvPr/>
        </p:nvGrpSpPr>
        <p:grpSpPr>
          <a:xfrm>
            <a:off x="0" y="6161730"/>
            <a:ext cx="9158808" cy="723654"/>
            <a:chOff x="0" y="5484832"/>
            <a:chExt cx="9158808" cy="723654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4832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11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090" y="5488406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14 Flecha abajo"/>
          <p:cNvSpPr/>
          <p:nvPr/>
        </p:nvSpPr>
        <p:spPr>
          <a:xfrm>
            <a:off x="6382221" y="4581128"/>
            <a:ext cx="647105" cy="52104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b="1" dirty="0">
              <a:solidFill>
                <a:srgbClr val="002060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95536" y="116632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Cantidad de proyectos subsidiados por Categoría y Tipo</a:t>
            </a:r>
            <a:endParaRPr lang="es-AR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panthermedia_03109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6161730"/>
            <a:ext cx="9144000" cy="7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http://www.walterbenjamin.org.ar/cont/noti/foncyt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86" y="6194130"/>
            <a:ext cx="1419718" cy="6912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2488"/>
              </p:ext>
            </p:extLst>
          </p:nvPr>
        </p:nvGraphicFramePr>
        <p:xfrm>
          <a:off x="5148064" y="4206355"/>
          <a:ext cx="3755044" cy="230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944978" y="5157192"/>
            <a:ext cx="334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74646"/>
                </a:solidFill>
                <a:latin typeface="Open Sans"/>
              </a:rPr>
              <a:t>Total de Becas </a:t>
            </a:r>
            <a:r>
              <a:rPr lang="es-ES" sz="1600" dirty="0">
                <a:solidFill>
                  <a:srgbClr val="474646"/>
                </a:solidFill>
                <a:latin typeface="Open Sans"/>
              </a:rPr>
              <a:t>Adjudicadas:  </a:t>
            </a:r>
            <a:r>
              <a:rPr lang="es-ES" sz="1600" dirty="0" smtClean="0">
                <a:solidFill>
                  <a:srgbClr val="474646"/>
                </a:solidFill>
                <a:latin typeface="Open Sans"/>
              </a:rPr>
              <a:t>306</a:t>
            </a:r>
            <a:endParaRPr lang="es-ES" sz="1600" dirty="0">
              <a:solidFill>
                <a:srgbClr val="474646"/>
              </a:solidFill>
              <a:latin typeface="Open San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21293"/>
              </p:ext>
            </p:extLst>
          </p:nvPr>
        </p:nvGraphicFramePr>
        <p:xfrm>
          <a:off x="497253" y="764704"/>
          <a:ext cx="7459125" cy="3456383"/>
        </p:xfrm>
        <a:graphic>
          <a:graphicData uri="http://schemas.openxmlformats.org/drawingml/2006/table">
            <a:tbl>
              <a:tblPr/>
              <a:tblGrid>
                <a:gridCol w="2323333"/>
                <a:gridCol w="1283948"/>
                <a:gridCol w="1283948"/>
                <a:gridCol w="1283948"/>
                <a:gridCol w="1283948"/>
              </a:tblGrid>
              <a:tr h="52626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CATEGORÍA</a:t>
                      </a:r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Tipo A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Tipo B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Tipo D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GENERAL</a:t>
                      </a:r>
                      <a:endParaRPr lang="es-A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94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Temas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2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Plan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 Innovadora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694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Raíces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s-AR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AR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</a:t>
                      </a:r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-up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s-AR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2626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Cooperación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Internacional Max Planck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s-AR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10" name="Picture 3" descr="panthermedia_031092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10 Imagen" descr="http://www.walterbenjamin.org.ar/cont/noti/foncyt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61903"/>
              </p:ext>
            </p:extLst>
          </p:nvPr>
        </p:nvGraphicFramePr>
        <p:xfrm>
          <a:off x="556208" y="692696"/>
          <a:ext cx="7073039" cy="5448433"/>
        </p:xfrm>
        <a:graphic>
          <a:graphicData uri="http://schemas.openxmlformats.org/drawingml/2006/table">
            <a:tbl>
              <a:tblPr/>
              <a:tblGrid>
                <a:gridCol w="4552760"/>
                <a:gridCol w="1152128"/>
                <a:gridCol w="1368151"/>
              </a:tblGrid>
              <a:tr h="33223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Área </a:t>
                      </a:r>
                      <a:r>
                        <a:rPr lang="es-A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Temática Principal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Arial"/>
                        </a:rPr>
                        <a:t>PICT acreditados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effectLst/>
                          <a:latin typeface="Arial"/>
                        </a:rPr>
                        <a:t>PICT subsidiados</a:t>
                      </a:r>
                      <a:endParaRPr lang="es-A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Biológicas de Células y Moléculas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345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Médicas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260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Biológicas de Organismos y Sistemas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228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Humanas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152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de la Tierra e </a:t>
                      </a:r>
                      <a:r>
                        <a:rPr lang="es-AR" sz="1200" b="1" i="0" u="none" strike="noStrike" dirty="0" err="1">
                          <a:effectLst/>
                          <a:latin typeface="Arial"/>
                        </a:rPr>
                        <a:t>Hidro</a:t>
                      </a:r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-atmosféricas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151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Sociales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126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Agraria y Forestal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133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Físicas, Matemáticas y Astronómicas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137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Químicas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119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Energética Minera Mecánica y de Materiales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95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Pecuaria y Pesquera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99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de Alimentos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68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Química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del Medio Ambiente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71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11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Informática de las Comunicaciones y Electrónica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53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Económicas y Derecho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33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Clínicas y Salud Pública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Multidisciplinarios</a:t>
                      </a:r>
                      <a:endParaRPr lang="es-A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759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2220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5616" y="116632"/>
            <a:ext cx="611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Subsidiados por Áreas Temáticas</a:t>
            </a:r>
            <a:endParaRPr lang="es-AR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36512" y="6161730"/>
            <a:ext cx="9144000" cy="723654"/>
            <a:chOff x="-35496" y="6161730"/>
            <a:chExt cx="9144000" cy="723654"/>
          </a:xfrm>
        </p:grpSpPr>
        <p:pic>
          <p:nvPicPr>
            <p:cNvPr id="10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10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12894"/>
              </p:ext>
            </p:extLst>
          </p:nvPr>
        </p:nvGraphicFramePr>
        <p:xfrm>
          <a:off x="395538" y="744693"/>
          <a:ext cx="8280919" cy="5276587"/>
        </p:xfrm>
        <a:graphic>
          <a:graphicData uri="http://schemas.openxmlformats.org/drawingml/2006/table">
            <a:tbl>
              <a:tblPr/>
              <a:tblGrid>
                <a:gridCol w="4420932"/>
                <a:gridCol w="923432"/>
                <a:gridCol w="848322"/>
                <a:gridCol w="1061117"/>
                <a:gridCol w="73365"/>
                <a:gridCol w="953751"/>
              </a:tblGrid>
              <a:tr h="6707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effectLst/>
                          <a:latin typeface="Arial"/>
                        </a:rPr>
                        <a:t>Área </a:t>
                      </a:r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Temática Principal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Equipos </a:t>
                      </a:r>
                      <a:r>
                        <a:rPr lang="es-A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</a:t>
                      </a:r>
                      <a:br>
                        <a:rPr lang="es-A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A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Trabajo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1" i="0" u="none" strike="noStrike" dirty="0" smtClean="0"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i="0" u="none" strike="noStrike" dirty="0" smtClean="0">
                          <a:effectLst/>
                          <a:latin typeface="Arial"/>
                        </a:rPr>
                        <a:t>Jóvenes *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Equipos </a:t>
                      </a:r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 Reciente </a:t>
                      </a:r>
                      <a:b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Formación</a:t>
                      </a:r>
                      <a:r>
                        <a:rPr lang="es-A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*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Biológicas de Células y Moléculas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Biológicas de Organismos y Sistemas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Clínicas y Salud Pública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de la Tierra e Hidro-atmosféricas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Económicas y Derecho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Físicas, Matemáticas y Astronómicas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Humanas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Ciencias Médicas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Químicas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Ciencias Sociales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Agraria y Forestal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de Alimentos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del Medio Ambiente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Energética Minera Mecánica y de Materiales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797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Tecnología Informática de las Comunicaciones y Electrónica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Pecuaria y Pesquera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Tecnología Química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088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Multidisciplinarios</a:t>
                      </a:r>
                      <a:endParaRPr lang="es-A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341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107340"/>
            <a:ext cx="80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PICT subsidiados en “Temas Abiertos” por tipo y área </a:t>
            </a:r>
            <a:r>
              <a:rPr lang="es-ES" sz="2000" b="1" dirty="0">
                <a:latin typeface="Open Sans"/>
              </a:rPr>
              <a:t>temática</a:t>
            </a:r>
            <a:endParaRPr lang="es-AR" sz="2000" b="1" dirty="0">
              <a:latin typeface="Open San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79512" y="629015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AR" sz="1400" dirty="0" smtClean="0">
                <a:latin typeface="Arial"/>
              </a:rPr>
              <a:t>* Se indica  cantidad de PICT Subsidiados con respecto al total evaluado por área temática, en cada Tipo de proyectos</a:t>
            </a:r>
            <a:endParaRPr lang="es-AR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8458"/>
              </p:ext>
            </p:extLst>
          </p:nvPr>
        </p:nvGraphicFramePr>
        <p:xfrm>
          <a:off x="755576" y="692702"/>
          <a:ext cx="7920878" cy="5392166"/>
        </p:xfrm>
        <a:graphic>
          <a:graphicData uri="http://schemas.openxmlformats.org/drawingml/2006/table">
            <a:tbl>
              <a:tblPr/>
              <a:tblGrid>
                <a:gridCol w="5195414"/>
                <a:gridCol w="1362732"/>
                <a:gridCol w="1362732"/>
              </a:tblGrid>
              <a:tr h="23444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Institución Beneficiaria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PICT acreditados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effectLst/>
                          <a:latin typeface="Arial"/>
                        </a:rPr>
                        <a:t>PICT subsidiados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Consejo Nacional de Investigaciones Científicas y Técnicas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810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de Buenos Aires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313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Córdoba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115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La Plata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del Litoral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68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Comisión Nacional De Energía Atómica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52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Mar del Plata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Nacional de Tecnología Agropecuaria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63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Río Cuarto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San Martín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del Centro de la Provincia de Buenos Aires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del Sur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Fundación Instituto Leloir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Quilmes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Rosario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Cuyo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Tucumán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Academia Nacional de Medicina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San Luis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Tecnológica Nacional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General Sarmiento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4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Universidad Nacional de la Patagonia 'San Juan Bosco'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0" y="560448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27585" y="11663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Número de proyectos subsidiados por Institución Beneficiaria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240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0" y="47667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17945"/>
              </p:ext>
            </p:extLst>
          </p:nvPr>
        </p:nvGraphicFramePr>
        <p:xfrm>
          <a:off x="467546" y="620688"/>
          <a:ext cx="7920878" cy="5797920"/>
        </p:xfrm>
        <a:graphic>
          <a:graphicData uri="http://schemas.openxmlformats.org/drawingml/2006/table">
            <a:tbl>
              <a:tblPr/>
              <a:tblGrid>
                <a:gridCol w="5195414"/>
                <a:gridCol w="1362732"/>
                <a:gridCol w="1362732"/>
              </a:tblGrid>
              <a:tr h="2416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Institución Beneficiaria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PICT acreditados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effectLst/>
                          <a:latin typeface="Arial"/>
                        </a:rPr>
                        <a:t>PICT subsidiados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effectLst/>
                          <a:latin typeface="Arial"/>
                        </a:rPr>
                        <a:t>Universidad Nacional del </a:t>
                      </a:r>
                      <a:r>
                        <a:rPr lang="es-AR" sz="1200" b="0" i="0" u="none" strike="noStrike" dirty="0" err="1">
                          <a:effectLst/>
                          <a:latin typeface="Arial"/>
                        </a:rPr>
                        <a:t>Comahue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Nacional de Investigación y Desarrollo Pesquero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Misiones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de Desarrollo Económico y Social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Pontificia Universidad Católica Argentina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Maimonides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de Biología Marina y Pesquera Alte. Storni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Museo Municipal de Historia Natural de San Rafael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del Noroeste de la provincia de Buenos Aires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San Juan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Católica de Córdoba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Austral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Río Negro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Facultad Latinoamericana de Ciencias Sociales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Nacional de Antropología y Pensamiento Latinoamericano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Nacional de Tecnología Industrial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Instituto de Biología y Medicina Experimental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 Luján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Fundacion para el Apoyo del Inst. de Invest. en Biomedicina de Bs As-CONICET Inst. Partner de la Soc. Max Planck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Universidad Nacional del Nordeste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1" u="none" strike="noStrike">
                          <a:effectLst/>
                          <a:latin typeface="Arial"/>
                        </a:rPr>
                        <a:t> Otros</a:t>
                      </a:r>
                    </a:p>
                  </a:txBody>
                  <a:tcPr marL="69452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effectLst/>
                          <a:latin typeface="Arial"/>
                        </a:rPr>
                        <a:t>Total general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2220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effectLst/>
                          <a:latin typeface="Arial"/>
                        </a:rPr>
                        <a:t>976</a:t>
                      </a:r>
                    </a:p>
                  </a:txBody>
                  <a:tcPr marL="5788" marR="5788" marT="5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827585" y="11663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Número de proyectos subsidiados por Institución Beneficiaria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8609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31078" y="44624"/>
            <a:ext cx="758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Rangos de corte por área en Categoría I “Temas Abiertos”</a:t>
            </a:r>
            <a:endParaRPr lang="es-AR" sz="1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07052"/>
              </p:ext>
            </p:extLst>
          </p:nvPr>
        </p:nvGraphicFramePr>
        <p:xfrm>
          <a:off x="269776" y="620688"/>
          <a:ext cx="8568952" cy="4995938"/>
        </p:xfrm>
        <a:graphic>
          <a:graphicData uri="http://schemas.openxmlformats.org/drawingml/2006/table">
            <a:tbl>
              <a:tblPr/>
              <a:tblGrid>
                <a:gridCol w="2800606"/>
                <a:gridCol w="1992045"/>
                <a:gridCol w="2041732"/>
                <a:gridCol w="1734569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 temática </a:t>
                      </a:r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principal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B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Tipo D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849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Biológicas de Células y Moléculas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9,2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4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Médicas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Biológicas de Organismos y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Sistemas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8,3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8,3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Humanas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1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la Tierra e </a:t>
                      </a:r>
                      <a:r>
                        <a:rPr lang="es-A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Hidro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-atmosféricas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Atmósfera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9,5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Geofísica:                  9,0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Geología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9,0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Hidrología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8.0 - 8.1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Oceanografía:           9.5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Paleontología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9.1 - 9.3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Atmósfera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9,6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Geología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9.0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9.2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Hidrología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8.9 - 9.0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Oceanografía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9.0 - 9.4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Paleontología:</a:t>
                      </a:r>
                      <a:r>
                        <a:rPr lang="es-A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8.7 - 8.9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Atmósfera:     8.8 - 9.0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Geología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9.0 - 9.1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Paleontología:     9.8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Químicas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8,2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8,2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Sociales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7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Físicas, Matemáticas y Astronómicas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Astronomía:    9,3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Física:             8,2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Matemáticas:  8,5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Astronomía:        9,0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Física:             8,2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Matemáticas:     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9,4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Astronomía:       9,0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Física:       </a:t>
                      </a:r>
                      <a:r>
                        <a:rPr lang="es-A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7,7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8,1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Matemáticas:      9,2 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4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Clínicas y Salud Pública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8,7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8,9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8,0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8,1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Ciencias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Económicas y Derecho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 </a:t>
                      </a:r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0" y="47667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-35496" y="6161730"/>
            <a:ext cx="9144000" cy="723654"/>
            <a:chOff x="-35496" y="6161730"/>
            <a:chExt cx="9144000" cy="723654"/>
          </a:xfrm>
        </p:grpSpPr>
        <p:pic>
          <p:nvPicPr>
            <p:cNvPr id="10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6" y="6161730"/>
              <a:ext cx="9144000" cy="7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10 Imagen" descr="http://www.walterbenjamin.org.ar/cont/noti/foncyt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786" y="6165304"/>
              <a:ext cx="1419718" cy="6912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43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1238</Words>
  <Application>Microsoft Office PowerPoint</Application>
  <PresentationFormat>Presentación en pantalla (4:3)</PresentationFormat>
  <Paragraphs>498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Diseño predeterminado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olano melo</dc:creator>
  <cp:lastModifiedBy>test</cp:lastModifiedBy>
  <cp:revision>169</cp:revision>
  <cp:lastPrinted>2014-05-13T20:55:20Z</cp:lastPrinted>
  <dcterms:created xsi:type="dcterms:W3CDTF">2012-12-13T16:07:41Z</dcterms:created>
  <dcterms:modified xsi:type="dcterms:W3CDTF">2014-05-23T17:22:00Z</dcterms:modified>
</cp:coreProperties>
</file>